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301" r:id="rId4"/>
    <p:sldId id="298" r:id="rId5"/>
    <p:sldId id="299" r:id="rId6"/>
    <p:sldId id="297" r:id="rId7"/>
    <p:sldId id="295" r:id="rId8"/>
    <p:sldId id="305" r:id="rId9"/>
    <p:sldId id="308" r:id="rId10"/>
    <p:sldId id="307" r:id="rId11"/>
    <p:sldId id="306" r:id="rId12"/>
    <p:sldId id="303" r:id="rId13"/>
    <p:sldId id="311" r:id="rId14"/>
    <p:sldId id="309" r:id="rId15"/>
    <p:sldId id="302" r:id="rId16"/>
    <p:sldId id="304" r:id="rId17"/>
    <p:sldId id="312" r:id="rId18"/>
    <p:sldId id="313" r:id="rId19"/>
    <p:sldId id="314" r:id="rId20"/>
    <p:sldId id="315" r:id="rId21"/>
    <p:sldId id="316" r:id="rId22"/>
    <p:sldId id="317" r:id="rId23"/>
    <p:sldId id="259" r:id="rId24"/>
    <p:sldId id="260" r:id="rId25"/>
    <p:sldId id="261" r:id="rId26"/>
    <p:sldId id="262" r:id="rId27"/>
    <p:sldId id="263" r:id="rId28"/>
    <p:sldId id="276" r:id="rId29"/>
    <p:sldId id="264" r:id="rId30"/>
    <p:sldId id="265" r:id="rId31"/>
    <p:sldId id="278" r:id="rId32"/>
    <p:sldId id="267" r:id="rId33"/>
    <p:sldId id="279" r:id="rId34"/>
    <p:sldId id="270" r:id="rId35"/>
    <p:sldId id="280" r:id="rId36"/>
    <p:sldId id="281" r:id="rId37"/>
    <p:sldId id="271" r:id="rId38"/>
    <p:sldId id="282" r:id="rId39"/>
    <p:sldId id="283" r:id="rId40"/>
    <p:sldId id="284" r:id="rId41"/>
    <p:sldId id="285" r:id="rId42"/>
    <p:sldId id="286" r:id="rId43"/>
    <p:sldId id="287" r:id="rId4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umatytoji sekcija" id="{572F3BD9-0924-4F6C-95F7-5173DB0CE830}">
          <p14:sldIdLst>
            <p14:sldId id="256"/>
          </p14:sldIdLst>
        </p14:section>
        <p14:section name="Skyrius be pavadinimo" id="{63DC0CF1-9C16-4697-9841-58C5A14D8D5E}">
          <p14:sldIdLst>
            <p14:sldId id="318"/>
            <p14:sldId id="301"/>
            <p14:sldId id="298"/>
            <p14:sldId id="299"/>
            <p14:sldId id="297"/>
            <p14:sldId id="295"/>
            <p14:sldId id="305"/>
            <p14:sldId id="308"/>
            <p14:sldId id="307"/>
            <p14:sldId id="306"/>
            <p14:sldId id="303"/>
            <p14:sldId id="311"/>
            <p14:sldId id="309"/>
            <p14:sldId id="302"/>
            <p14:sldId id="304"/>
            <p14:sldId id="312"/>
            <p14:sldId id="313"/>
            <p14:sldId id="314"/>
            <p14:sldId id="315"/>
            <p14:sldId id="316"/>
            <p14:sldId id="317"/>
            <p14:sldId id="259"/>
            <p14:sldId id="260"/>
            <p14:sldId id="261"/>
            <p14:sldId id="262"/>
            <p14:sldId id="263"/>
            <p14:sldId id="276"/>
            <p14:sldId id="264"/>
            <p14:sldId id="265"/>
            <p14:sldId id="278"/>
            <p14:sldId id="267"/>
            <p14:sldId id="279"/>
            <p14:sldId id="270"/>
            <p14:sldId id="280"/>
            <p14:sldId id="281"/>
            <p14:sldId id="271"/>
            <p14:sldId id="282"/>
            <p14:sldId id="283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703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0684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090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783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382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952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255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7465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258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8738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067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04F2A-01FD-4FED-B4FF-444F78C817CD}" type="datetimeFigureOut">
              <a:rPr lang="lt-LT" smtClean="0"/>
              <a:t>2023-04-04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65B84-D452-4786-9A3A-C5EC77B8C0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61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5642" y="5531224"/>
            <a:ext cx="7304217" cy="1013010"/>
          </a:xfrm>
        </p:spPr>
        <p:txBody>
          <a:bodyPr>
            <a:normAutofit/>
          </a:bodyPr>
          <a:lstStyle/>
          <a:p>
            <a:endParaRPr lang="lt-LT" sz="1400" dirty="0">
              <a:latin typeface="Segoe Print" panose="02000600000000000000" pitchFamily="2" charset="0"/>
            </a:endParaRPr>
          </a:p>
          <a:p>
            <a:r>
              <a:rPr lang="lt-LT" sz="1400" dirty="0">
                <a:latin typeface="Segoe Print" panose="02000600000000000000" pitchFamily="2" charset="0"/>
              </a:rPr>
              <a:t>2023</a:t>
            </a:r>
          </a:p>
          <a:p>
            <a:r>
              <a:rPr lang="lt-LT" sz="1400" dirty="0">
                <a:latin typeface="Segoe Print" panose="02000600000000000000" pitchFamily="2" charset="0"/>
              </a:rPr>
              <a:t>Ikimokyklinio ugdymo mokytoja metodininkė Asta </a:t>
            </a:r>
            <a:r>
              <a:rPr lang="lt-LT" sz="1400" dirty="0" err="1">
                <a:latin typeface="Segoe Print" panose="02000600000000000000" pitchFamily="2" charset="0"/>
              </a:rPr>
              <a:t>Venckūnienė</a:t>
            </a:r>
            <a:endParaRPr lang="lt-LT" sz="1400" dirty="0">
              <a:latin typeface="Segoe Print" panose="02000600000000000000" pitchFamily="2" charset="0"/>
            </a:endParaRPr>
          </a:p>
        </p:txBody>
      </p:sp>
      <p:sp>
        <p:nvSpPr>
          <p:cNvPr id="4" name="Slinktis: horizontali 3">
            <a:extLst>
              <a:ext uri="{FF2B5EF4-FFF2-40B4-BE49-F238E27FC236}">
                <a16:creationId xmlns:a16="http://schemas.microsoft.com/office/drawing/2014/main" id="{804920C9-AEE4-4B09-A018-6E8BE9E9CB83}"/>
              </a:ext>
            </a:extLst>
          </p:cNvPr>
          <p:cNvSpPr/>
          <p:nvPr/>
        </p:nvSpPr>
        <p:spPr>
          <a:xfrm>
            <a:off x="2336200" y="3808879"/>
            <a:ext cx="6700223" cy="1225587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i="1" dirty="0">
                <a:latin typeface="Segoe Print" panose="02000600000000000000" pitchFamily="2" charset="0"/>
              </a:rPr>
              <a:t>„Mokausi žaisdamas“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4AF5A-0705-4295-9F6C-72BF83DD375B}"/>
              </a:ext>
            </a:extLst>
          </p:cNvPr>
          <p:cNvSpPr txBox="1"/>
          <p:nvPr/>
        </p:nvSpPr>
        <p:spPr>
          <a:xfrm>
            <a:off x="286871" y="2562281"/>
            <a:ext cx="116720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Respublikinė priešmokyklinio ugdymo grupių mokytojų metodinė-praktinė konferencija</a:t>
            </a:r>
            <a:b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</a:br>
            <a: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 ,,Priešmokyklinio amžiaus vaikų komunikavimo ir pažinimo kompetencijų ugdymas, panaudojant žaidimą, projektinę veiklą ir </a:t>
            </a:r>
            <a:r>
              <a:rPr lang="lt-LT" sz="1800" b="1" i="1" dirty="0" err="1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patyriminį</a:t>
            </a:r>
            <a: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 ugdymą“</a:t>
            </a:r>
            <a:b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</a:br>
            <a:br>
              <a:rPr lang="lt-LT" sz="1800" b="1" i="1" dirty="0">
                <a:solidFill>
                  <a:srgbClr val="00000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</a:br>
            <a:endParaRPr lang="lt-LT" dirty="0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388198D-BFE4-40EC-B449-79A969182A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63" y="480957"/>
            <a:ext cx="3108960" cy="1699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661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F6B2A9-A593-4822-98CB-5378D0027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518" y="403412"/>
            <a:ext cx="10215282" cy="142221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>
                <a:latin typeface="Segoe Print" panose="02000600000000000000" pitchFamily="2" charset="0"/>
              </a:rPr>
              <a:t>Projekto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metodas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apib</a:t>
            </a:r>
            <a:r>
              <a:rPr lang="lt-LT" sz="2000" b="1" dirty="0">
                <a:latin typeface="Segoe Print" panose="02000600000000000000" pitchFamily="2" charset="0"/>
              </a:rPr>
              <a:t>ū</a:t>
            </a:r>
            <a:r>
              <a:rPr lang="en-US" sz="2000" b="1" dirty="0" err="1">
                <a:latin typeface="Segoe Print" panose="02000600000000000000" pitchFamily="2" charset="0"/>
              </a:rPr>
              <a:t>dinamas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kaip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ugdymosi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metodas</a:t>
            </a:r>
            <a:r>
              <a:rPr lang="en-US" sz="2000" b="1" dirty="0">
                <a:latin typeface="Segoe Print" panose="02000600000000000000" pitchFamily="2" charset="0"/>
              </a:rPr>
              <a:t>, </a:t>
            </a:r>
            <a:r>
              <a:rPr lang="en-US" sz="2000" b="1" dirty="0" err="1">
                <a:latin typeface="Segoe Print" panose="02000600000000000000" pitchFamily="2" charset="0"/>
              </a:rPr>
              <a:t>padedantis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i</a:t>
            </a:r>
            <a:r>
              <a:rPr lang="lt-LT" sz="2000" b="1" dirty="0">
                <a:latin typeface="Segoe Print" panose="02000600000000000000" pitchFamily="2" charset="0"/>
              </a:rPr>
              <a:t>š</a:t>
            </a:r>
            <a:r>
              <a:rPr lang="en-US" sz="2000" b="1" dirty="0" err="1">
                <a:latin typeface="Segoe Print" panose="02000600000000000000" pitchFamily="2" charset="0"/>
              </a:rPr>
              <a:t>mokti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en-US" sz="2000" b="1" dirty="0" err="1">
                <a:latin typeface="Segoe Print" panose="02000600000000000000" pitchFamily="2" charset="0"/>
              </a:rPr>
              <a:t>prakti</a:t>
            </a:r>
            <a:r>
              <a:rPr lang="lt-LT" sz="2000" b="1" dirty="0">
                <a:latin typeface="Segoe Print" panose="02000600000000000000" pitchFamily="2" charset="0"/>
              </a:rPr>
              <a:t>š</a:t>
            </a:r>
            <a:r>
              <a:rPr lang="en-US" sz="2000" b="1" dirty="0">
                <a:latin typeface="Segoe Print" panose="02000600000000000000" pitchFamily="2" charset="0"/>
              </a:rPr>
              <a:t>kai </a:t>
            </a:r>
            <a:r>
              <a:rPr lang="en-US" sz="2000" b="1" dirty="0" err="1">
                <a:latin typeface="Segoe Print" panose="02000600000000000000" pitchFamily="2" charset="0"/>
              </a:rPr>
              <a:t>naudotis</a:t>
            </a:r>
            <a:r>
              <a:rPr lang="en-US" sz="2000" b="1" dirty="0">
                <a:latin typeface="Segoe Print" panose="02000600000000000000" pitchFamily="2" charset="0"/>
              </a:rPr>
              <a:t> </a:t>
            </a:r>
            <a:r>
              <a:rPr lang="lt-LT" sz="2000" b="1" dirty="0">
                <a:latin typeface="Segoe Print" panose="02000600000000000000" pitchFamily="2" charset="0"/>
              </a:rPr>
              <a:t>ž</a:t>
            </a:r>
            <a:r>
              <a:rPr lang="en-US" sz="2000" b="1" dirty="0" err="1">
                <a:latin typeface="Segoe Print" panose="02000600000000000000" pitchFamily="2" charset="0"/>
              </a:rPr>
              <a:t>iniomis</a:t>
            </a:r>
            <a:r>
              <a:rPr lang="en-US" sz="2000" b="1" dirty="0">
                <a:latin typeface="Segoe Print" panose="02000600000000000000" pitchFamily="2" charset="0"/>
              </a:rPr>
              <a:t>.</a:t>
            </a:r>
            <a:br>
              <a:rPr lang="lt-LT" sz="2000" b="1" dirty="0">
                <a:latin typeface="Segoe Print" panose="02000600000000000000" pitchFamily="2" charset="0"/>
              </a:rPr>
            </a:br>
            <a:br>
              <a:rPr lang="lt-LT" sz="2000" b="1" dirty="0">
                <a:latin typeface="Segoe Print" panose="02000600000000000000" pitchFamily="2" charset="0"/>
              </a:rPr>
            </a:br>
            <a:r>
              <a:rPr lang="lt-LT" sz="1600" dirty="0">
                <a:latin typeface="Segoe Print" panose="02000600000000000000" pitchFamily="2" charset="0"/>
              </a:rPr>
              <a:t>(</a:t>
            </a:r>
            <a:r>
              <a:rPr lang="lt-LT" sz="1600" dirty="0" err="1">
                <a:latin typeface="Segoe Print" panose="02000600000000000000" pitchFamily="2" charset="0"/>
              </a:rPr>
              <a:t>Petty</a:t>
            </a:r>
            <a:r>
              <a:rPr lang="lt-LT" sz="1600" dirty="0">
                <a:latin typeface="Segoe Print" panose="02000600000000000000" pitchFamily="2" charset="0"/>
              </a:rPr>
              <a:t>, 2007, Šiaučiukėnienė2006)</a:t>
            </a:r>
            <a:br>
              <a:rPr lang="en-US" sz="1600" dirty="0">
                <a:latin typeface="Segoe Print" panose="02000600000000000000" pitchFamily="2" charset="0"/>
              </a:rPr>
            </a:br>
            <a:endParaRPr lang="lt-LT" sz="1600" dirty="0">
              <a:latin typeface="Segoe Print" panose="02000600000000000000" pitchFamily="2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4A068A6-A945-4713-A1D7-77C204329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94" y="2904565"/>
            <a:ext cx="10869706" cy="3272397"/>
          </a:xfrm>
        </p:spPr>
        <p:txBody>
          <a:bodyPr>
            <a:normAutofit/>
          </a:bodyPr>
          <a:lstStyle/>
          <a:p>
            <a:endParaRPr lang="lt-LT" sz="2000" dirty="0">
              <a:latin typeface="Segoe Print" panose="02000600000000000000" pitchFamily="2" charset="0"/>
            </a:endParaRPr>
          </a:p>
          <a:p>
            <a:pPr marL="0" indent="0">
              <a:buNone/>
            </a:pPr>
            <a:r>
              <a:rPr lang="lt-LT" sz="2000" dirty="0">
                <a:latin typeface="Segoe Print" panose="02000600000000000000" pitchFamily="2" charset="0"/>
              </a:rPr>
              <a:t> </a:t>
            </a:r>
          </a:p>
          <a:p>
            <a:pPr marL="0" indent="0">
              <a:buNone/>
            </a:pPr>
            <a:endParaRPr lang="lt-LT" sz="2000" dirty="0">
              <a:latin typeface="Segoe Print" panose="02000600000000000000" pitchFamily="2" charset="0"/>
            </a:endParaRPr>
          </a:p>
        </p:txBody>
      </p:sp>
      <p:sp>
        <p:nvSpPr>
          <p:cNvPr id="4" name="Ovalas 3">
            <a:extLst>
              <a:ext uri="{FF2B5EF4-FFF2-40B4-BE49-F238E27FC236}">
                <a16:creationId xmlns:a16="http://schemas.microsoft.com/office/drawing/2014/main" id="{F0A1FB52-A533-4811-8FDC-E977C2E5327F}"/>
              </a:ext>
            </a:extLst>
          </p:cNvPr>
          <p:cNvSpPr/>
          <p:nvPr/>
        </p:nvSpPr>
        <p:spPr>
          <a:xfrm>
            <a:off x="3096185" y="1652609"/>
            <a:ext cx="6299947" cy="1052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1800" b="1" u="sng" dirty="0">
                <a:solidFill>
                  <a:schemeClr val="tx1"/>
                </a:solidFill>
                <a:latin typeface="Segoe Print" panose="02000600000000000000" pitchFamily="2" charset="0"/>
              </a:rPr>
              <a:t>Projektinio metodo privalumai: </a:t>
            </a:r>
          </a:p>
        </p:txBody>
      </p:sp>
      <p:sp>
        <p:nvSpPr>
          <p:cNvPr id="9" name="Ovalas 8">
            <a:extLst>
              <a:ext uri="{FF2B5EF4-FFF2-40B4-BE49-F238E27FC236}">
                <a16:creationId xmlns:a16="http://schemas.microsoft.com/office/drawing/2014/main" id="{48EF43C1-E028-4E36-96FC-AF006781B4EB}"/>
              </a:ext>
            </a:extLst>
          </p:cNvPr>
          <p:cNvSpPr/>
          <p:nvPr/>
        </p:nvSpPr>
        <p:spPr>
          <a:xfrm>
            <a:off x="6644527" y="2818540"/>
            <a:ext cx="4586570" cy="1080503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Leidžia </a:t>
            </a:r>
            <a:r>
              <a:rPr lang="lt-LT" sz="1800" dirty="0" err="1">
                <a:solidFill>
                  <a:schemeClr val="tx1"/>
                </a:solidFill>
                <a:latin typeface="Segoe Print" panose="02000600000000000000" pitchFamily="2" charset="0"/>
              </a:rPr>
              <a:t>atsižvelgti</a:t>
            </a:r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 į skirtingus  ugdytinių̨, gebėjimus 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id="{581E9556-0A6E-403A-8E69-1667BFB5F715}"/>
              </a:ext>
            </a:extLst>
          </p:cNvPr>
          <p:cNvSpPr/>
          <p:nvPr/>
        </p:nvSpPr>
        <p:spPr>
          <a:xfrm>
            <a:off x="6315636" y="4217198"/>
            <a:ext cx="5199530" cy="9624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Ugdytiniai </a:t>
            </a:r>
            <a:r>
              <a:rPr lang="lt-LT" sz="1800" dirty="0" err="1">
                <a:solidFill>
                  <a:schemeClr val="tx1"/>
                </a:solidFill>
                <a:latin typeface="Segoe Print" panose="02000600000000000000" pitchFamily="2" charset="0"/>
              </a:rPr>
              <a:t>įtraukiami</a:t>
            </a:r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 į bendrą veiklą̨, problemų sprendimus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11" name="Ovalas 10">
            <a:extLst>
              <a:ext uri="{FF2B5EF4-FFF2-40B4-BE49-F238E27FC236}">
                <a16:creationId xmlns:a16="http://schemas.microsoft.com/office/drawing/2014/main" id="{53B7A16D-8204-41F6-A47F-EA9BE18D98B3}"/>
              </a:ext>
            </a:extLst>
          </p:cNvPr>
          <p:cNvSpPr/>
          <p:nvPr/>
        </p:nvSpPr>
        <p:spPr>
          <a:xfrm>
            <a:off x="484094" y="5156732"/>
            <a:ext cx="6033247" cy="9624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Ugdo vaikų </a:t>
            </a:r>
            <a:r>
              <a:rPr lang="lt-LT" sz="1800" dirty="0" err="1">
                <a:solidFill>
                  <a:schemeClr val="tx1"/>
                </a:solidFill>
                <a:latin typeface="Segoe Print" panose="02000600000000000000" pitchFamily="2" charset="0"/>
              </a:rPr>
              <a:t>kūrybiškumą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12" name="Ovalas 11">
            <a:extLst>
              <a:ext uri="{FF2B5EF4-FFF2-40B4-BE49-F238E27FC236}">
                <a16:creationId xmlns:a16="http://schemas.microsoft.com/office/drawing/2014/main" id="{269A50F1-3647-4B25-9931-9429D09B6DD8}"/>
              </a:ext>
            </a:extLst>
          </p:cNvPr>
          <p:cNvSpPr/>
          <p:nvPr/>
        </p:nvSpPr>
        <p:spPr>
          <a:xfrm>
            <a:off x="6994711" y="5492188"/>
            <a:ext cx="4518212" cy="9624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Didina vaikų ugdymosi motyvaciją </a:t>
            </a:r>
          </a:p>
        </p:txBody>
      </p:sp>
      <p:sp>
        <p:nvSpPr>
          <p:cNvPr id="13" name="Ovalas 12">
            <a:extLst>
              <a:ext uri="{FF2B5EF4-FFF2-40B4-BE49-F238E27FC236}">
                <a16:creationId xmlns:a16="http://schemas.microsoft.com/office/drawing/2014/main" id="{608856AE-C1C2-41CA-B707-64F086F09DFD}"/>
              </a:ext>
            </a:extLst>
          </p:cNvPr>
          <p:cNvSpPr/>
          <p:nvPr/>
        </p:nvSpPr>
        <p:spPr>
          <a:xfrm>
            <a:off x="980235" y="2861810"/>
            <a:ext cx="5145741" cy="9624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Ugdymas </a:t>
            </a:r>
            <a:r>
              <a:rPr lang="lt-LT" sz="1800" dirty="0" err="1">
                <a:solidFill>
                  <a:schemeClr val="tx1"/>
                </a:solidFill>
                <a:latin typeface="Segoe Print" panose="02000600000000000000" pitchFamily="2" charset="0"/>
              </a:rPr>
              <a:t>pakeičiamas</a:t>
            </a:r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 ugdymusi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id="{41D47060-978F-43E6-9076-E4A4220245C0}"/>
              </a:ext>
            </a:extLst>
          </p:cNvPr>
          <p:cNvSpPr/>
          <p:nvPr/>
        </p:nvSpPr>
        <p:spPr>
          <a:xfrm>
            <a:off x="484094" y="4098423"/>
            <a:ext cx="5239870" cy="79599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lt-LT" sz="1800" dirty="0">
                <a:solidFill>
                  <a:schemeClr val="tx1"/>
                </a:solidFill>
                <a:latin typeface="Segoe Print" panose="02000600000000000000" pitchFamily="2" charset="0"/>
              </a:rPr>
              <a:t>Integruojamos kelios ugdymosi kompetencijos į viena veiklą̨ </a:t>
            </a:r>
          </a:p>
        </p:txBody>
      </p:sp>
      <p:cxnSp>
        <p:nvCxnSpPr>
          <p:cNvPr id="6" name="Tiesioji rodyklės jungtis 5">
            <a:extLst>
              <a:ext uri="{FF2B5EF4-FFF2-40B4-BE49-F238E27FC236}">
                <a16:creationId xmlns:a16="http://schemas.microsoft.com/office/drawing/2014/main" id="{7904AFD1-875C-4CE8-A2CA-477299505D40}"/>
              </a:ext>
            </a:extLst>
          </p:cNvPr>
          <p:cNvCxnSpPr/>
          <p:nvPr/>
        </p:nvCxnSpPr>
        <p:spPr>
          <a:xfrm flipH="1">
            <a:off x="4159624" y="2617694"/>
            <a:ext cx="242047" cy="24411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Tiesioji rodyklės jungtis 7">
            <a:extLst>
              <a:ext uri="{FF2B5EF4-FFF2-40B4-BE49-F238E27FC236}">
                <a16:creationId xmlns:a16="http://schemas.microsoft.com/office/drawing/2014/main" id="{F4423C68-E3B8-42CB-A0C0-02F38F4E2E15}"/>
              </a:ext>
            </a:extLst>
          </p:cNvPr>
          <p:cNvCxnSpPr>
            <a:cxnSpLocks/>
          </p:cNvCxnSpPr>
          <p:nvPr/>
        </p:nvCxnSpPr>
        <p:spPr>
          <a:xfrm>
            <a:off x="7790331" y="2661536"/>
            <a:ext cx="248490" cy="19212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Tiesioji rodyklės jungtis 16">
            <a:extLst>
              <a:ext uri="{FF2B5EF4-FFF2-40B4-BE49-F238E27FC236}">
                <a16:creationId xmlns:a16="http://schemas.microsoft.com/office/drawing/2014/main" id="{D3069220-CDB0-4C43-A6FD-CAC6B0D92857}"/>
              </a:ext>
            </a:extLst>
          </p:cNvPr>
          <p:cNvCxnSpPr/>
          <p:nvPr/>
        </p:nvCxnSpPr>
        <p:spPr>
          <a:xfrm flipH="1">
            <a:off x="3792071" y="3824210"/>
            <a:ext cx="242047" cy="26826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iesioji rodyklės jungtis 18">
            <a:extLst>
              <a:ext uri="{FF2B5EF4-FFF2-40B4-BE49-F238E27FC236}">
                <a16:creationId xmlns:a16="http://schemas.microsoft.com/office/drawing/2014/main" id="{E8DFF713-9719-4557-942E-64BA04BB551B}"/>
              </a:ext>
            </a:extLst>
          </p:cNvPr>
          <p:cNvCxnSpPr>
            <a:endCxn id="11" idx="0"/>
          </p:cNvCxnSpPr>
          <p:nvPr/>
        </p:nvCxnSpPr>
        <p:spPr>
          <a:xfrm flipH="1">
            <a:off x="3500718" y="4903150"/>
            <a:ext cx="165847" cy="2535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Tiesioji rodyklės jungtis 20">
            <a:extLst>
              <a:ext uri="{FF2B5EF4-FFF2-40B4-BE49-F238E27FC236}">
                <a16:creationId xmlns:a16="http://schemas.microsoft.com/office/drawing/2014/main" id="{161975ED-30E7-49C9-82CF-FFE0C982805E}"/>
              </a:ext>
            </a:extLst>
          </p:cNvPr>
          <p:cNvCxnSpPr>
            <a:cxnSpLocks/>
          </p:cNvCxnSpPr>
          <p:nvPr/>
        </p:nvCxnSpPr>
        <p:spPr>
          <a:xfrm>
            <a:off x="8184778" y="3898261"/>
            <a:ext cx="295834" cy="32528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iesioji rodyklės jungtis 23">
            <a:extLst>
              <a:ext uri="{FF2B5EF4-FFF2-40B4-BE49-F238E27FC236}">
                <a16:creationId xmlns:a16="http://schemas.microsoft.com/office/drawing/2014/main" id="{AF39E96E-CEA8-4330-B60C-FA2677389530}"/>
              </a:ext>
            </a:extLst>
          </p:cNvPr>
          <p:cNvCxnSpPr/>
          <p:nvPr/>
        </p:nvCxnSpPr>
        <p:spPr>
          <a:xfrm>
            <a:off x="8480612" y="5179598"/>
            <a:ext cx="268941" cy="31259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865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ali būti 3 žmonės ir veikla viduje vaizdas">
            <a:extLst>
              <a:ext uri="{FF2B5EF4-FFF2-40B4-BE49-F238E27FC236}">
                <a16:creationId xmlns:a16="http://schemas.microsoft.com/office/drawing/2014/main" id="{D8257A02-ABB3-4B75-8A8F-675709134E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88" y="1733975"/>
            <a:ext cx="3301181" cy="24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as 4">
            <a:extLst>
              <a:ext uri="{FF2B5EF4-FFF2-40B4-BE49-F238E27FC236}">
                <a16:creationId xmlns:a16="http://schemas.microsoft.com/office/drawing/2014/main" id="{51102662-233D-4239-AC33-1531436816E9}"/>
              </a:ext>
            </a:extLst>
          </p:cNvPr>
          <p:cNvSpPr/>
          <p:nvPr/>
        </p:nvSpPr>
        <p:spPr>
          <a:xfrm>
            <a:off x="275303" y="402982"/>
            <a:ext cx="6341806" cy="1130709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rgbClr val="FF0000"/>
                </a:solidFill>
                <a:latin typeface="Segoe Print" panose="02000600000000000000" pitchFamily="2" charset="0"/>
              </a:rPr>
              <a:t>Vaikai s</a:t>
            </a:r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usipažino su saulės sistema ir jos planetomis</a:t>
            </a:r>
          </a:p>
        </p:txBody>
      </p:sp>
      <p:sp>
        <p:nvSpPr>
          <p:cNvPr id="6" name="Ovalas 5">
            <a:extLst>
              <a:ext uri="{FF2B5EF4-FFF2-40B4-BE49-F238E27FC236}">
                <a16:creationId xmlns:a16="http://schemas.microsoft.com/office/drawing/2014/main" id="{B20666AC-0FD1-430F-9F48-5C6EE1B1F5B3}"/>
              </a:ext>
            </a:extLst>
          </p:cNvPr>
          <p:cNvSpPr/>
          <p:nvPr/>
        </p:nvSpPr>
        <p:spPr>
          <a:xfrm>
            <a:off x="6233652" y="968337"/>
            <a:ext cx="5574890" cy="1000432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rgbClr val="FF0000"/>
                </a:solidFill>
                <a:latin typeface="Segoe Print" panose="02000600000000000000" pitchFamily="2" charset="0"/>
              </a:rPr>
              <a:t>Bendradarbiaudami gamino saulės sistemos planetas, rašė jų pavadinimus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9AD6EB0-F78B-41FE-9E3B-834165F44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879" y="4208204"/>
            <a:ext cx="3185652" cy="238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C8EB329-51BD-488F-AB17-EA12A7D19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697860" y="2136295"/>
            <a:ext cx="2539178" cy="190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C0CED5C5-BBAB-46DB-B7C2-703BEBA32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977" y="2136294"/>
            <a:ext cx="2467897" cy="185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Nėra nuotraukos aprašo.">
            <a:extLst>
              <a:ext uri="{FF2B5EF4-FFF2-40B4-BE49-F238E27FC236}">
                <a16:creationId xmlns:a16="http://schemas.microsoft.com/office/drawing/2014/main" id="{DF9D1906-26F6-4C4C-8163-10D5E8853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816" y="4277032"/>
            <a:ext cx="2608006" cy="195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Gali būti 2 žmonės, balionas ir veikla viduje vaizdas">
            <a:extLst>
              <a:ext uri="{FF2B5EF4-FFF2-40B4-BE49-F238E27FC236}">
                <a16:creationId xmlns:a16="http://schemas.microsoft.com/office/drawing/2014/main" id="{04DE51C2-70C5-4889-B929-650E6CF6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57" y="4475058"/>
            <a:ext cx="2888842" cy="216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as 1">
            <a:extLst>
              <a:ext uri="{FF2B5EF4-FFF2-40B4-BE49-F238E27FC236}">
                <a16:creationId xmlns:a16="http://schemas.microsoft.com/office/drawing/2014/main" id="{EA0603E5-4F45-4D23-9C96-07E06FD29D79}"/>
              </a:ext>
            </a:extLst>
          </p:cNvPr>
          <p:cNvSpPr/>
          <p:nvPr/>
        </p:nvSpPr>
        <p:spPr>
          <a:xfrm>
            <a:off x="5618672" y="155815"/>
            <a:ext cx="4360299" cy="86076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  <a:highlight>
                  <a:srgbClr val="FF0000"/>
                </a:highlight>
                <a:latin typeface="Segoe Print" panose="02000600000000000000" pitchFamily="2" charset="0"/>
              </a:rPr>
              <a:t>Tema: „Kosmosas“</a:t>
            </a:r>
          </a:p>
        </p:txBody>
      </p:sp>
    </p:spTree>
    <p:extLst>
      <p:ext uri="{BB962C8B-B14F-4D97-AF65-F5344CB8AC3E}">
        <p14:creationId xmlns:p14="http://schemas.microsoft.com/office/powerpoint/2010/main" val="155532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ali būti 1 asmuo, stovi ir veikla viduje vaizdas">
            <a:extLst>
              <a:ext uri="{FF2B5EF4-FFF2-40B4-BE49-F238E27FC236}">
                <a16:creationId xmlns:a16="http://schemas.microsoft.com/office/drawing/2014/main" id="{DAFB6407-6AE1-4267-A196-9D8BE21C09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21" y="2355913"/>
            <a:ext cx="2861563" cy="214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ali būti 1 asmuo vaizdas">
            <a:extLst>
              <a:ext uri="{FF2B5EF4-FFF2-40B4-BE49-F238E27FC236}">
                <a16:creationId xmlns:a16="http://schemas.microsoft.com/office/drawing/2014/main" id="{998C9944-52C9-41C8-BC93-14CD78488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569" y="2355913"/>
            <a:ext cx="2959510" cy="221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7BE44EBB-6AB5-49A9-9EA4-002AD23552C1}"/>
              </a:ext>
            </a:extLst>
          </p:cNvPr>
          <p:cNvSpPr/>
          <p:nvPr/>
        </p:nvSpPr>
        <p:spPr>
          <a:xfrm>
            <a:off x="1258529" y="138111"/>
            <a:ext cx="10343536" cy="175951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2000" b="0" i="0" dirty="0">
              <a:solidFill>
                <a:srgbClr val="FF0000"/>
              </a:solidFill>
              <a:effectLst/>
              <a:latin typeface="Segoe Print" panose="02000600000000000000" pitchFamily="2" charset="0"/>
            </a:endParaRPr>
          </a:p>
          <a:p>
            <a:pPr algn="ctr"/>
            <a:endParaRPr lang="lt-LT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lt-LT" sz="20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Mokėsi sąvokas: daugiau- mažiau ir lygu. Sąvokos-vienu daugiau-vienu mažiau. Skaičiavo 10-ties ribose. Skaitė planetų pavadinimus ir įrašė praleistas raides, sprendė kryžiažodžius-ieškojo pasislėpusių planetų.</a:t>
            </a:r>
          </a:p>
          <a:p>
            <a:pPr algn="ctr"/>
            <a:endParaRPr lang="lt-LT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lt-LT" sz="24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 </a:t>
            </a:r>
          </a:p>
        </p:txBody>
      </p:sp>
      <p:pic>
        <p:nvPicPr>
          <p:cNvPr id="3078" name="Picture 6" descr="Gali būti 2 žmonės, vaikas ir veikla viduje vaizdas">
            <a:extLst>
              <a:ext uri="{FF2B5EF4-FFF2-40B4-BE49-F238E27FC236}">
                <a16:creationId xmlns:a16="http://schemas.microsoft.com/office/drawing/2014/main" id="{A9C6778E-BD81-4288-9538-47222A3F0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65" y="2355913"/>
            <a:ext cx="2782529" cy="208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ali būti 1 asmuo, vaikas ir veikla viduje vaizdas">
            <a:extLst>
              <a:ext uri="{FF2B5EF4-FFF2-40B4-BE49-F238E27FC236}">
                <a16:creationId xmlns:a16="http://schemas.microsoft.com/office/drawing/2014/main" id="{F8FEEA45-582E-4A77-B86C-425C95C78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421" y="4749440"/>
            <a:ext cx="2467522" cy="185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81E27109-8D4E-4E01-AA07-0DF984CC8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800" y="4749440"/>
            <a:ext cx="2310956" cy="173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5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ali būti 1 asmuo ir stovi vaizdas">
            <a:extLst>
              <a:ext uri="{FF2B5EF4-FFF2-40B4-BE49-F238E27FC236}">
                <a16:creationId xmlns:a16="http://schemas.microsoft.com/office/drawing/2014/main" id="{FB8D8B1A-CA35-4027-A7E5-09B2100736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340" y="2690374"/>
            <a:ext cx="3045542" cy="22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7A3D2C85-DCD2-48E6-B8F5-367C26C95E6B}"/>
              </a:ext>
            </a:extLst>
          </p:cNvPr>
          <p:cNvSpPr/>
          <p:nvPr/>
        </p:nvSpPr>
        <p:spPr>
          <a:xfrm>
            <a:off x="1356852" y="422787"/>
            <a:ext cx="9094838" cy="160265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rgbClr val="FF0000"/>
                </a:solidFill>
                <a:latin typeface="Segoe Print" panose="02000600000000000000" pitchFamily="2" charset="0"/>
              </a:rPr>
              <a:t>Prisiminė saulės sistemos planetų eiliškumą</a:t>
            </a:r>
          </a:p>
        </p:txBody>
      </p:sp>
      <p:pic>
        <p:nvPicPr>
          <p:cNvPr id="1026" name="Picture 2" descr="Gali būti 1 asmuo, vaikas ir veikla viduje vaizdas">
            <a:extLst>
              <a:ext uri="{FF2B5EF4-FFF2-40B4-BE49-F238E27FC236}">
                <a16:creationId xmlns:a16="http://schemas.microsoft.com/office/drawing/2014/main" id="{B3EF2ED0-C229-465A-BD2D-EB8A6BDA1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3354823" cy="251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51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B7F1FDB-079F-42CD-9368-E4427DF4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lt-LT" sz="2400" dirty="0"/>
          </a:p>
        </p:txBody>
      </p:sp>
      <p:pic>
        <p:nvPicPr>
          <p:cNvPr id="2050" name="Picture 2" descr="Gali būti 3 žmonės, žmonės sėdi, žmonės stovi, žemėlapis ir veikla viduje vaizdas">
            <a:extLst>
              <a:ext uri="{FF2B5EF4-FFF2-40B4-BE49-F238E27FC236}">
                <a16:creationId xmlns:a16="http://schemas.microsoft.com/office/drawing/2014/main" id="{8EB81FCF-069D-48BE-8BC4-C433D7B6E6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76" y="2521923"/>
            <a:ext cx="3510492" cy="263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ali būti 7 žmonės, vaikas, žmonės sėdi, žmonės stovi ir veikla viduje vaizdas">
            <a:extLst>
              <a:ext uri="{FF2B5EF4-FFF2-40B4-BE49-F238E27FC236}">
                <a16:creationId xmlns:a16="http://schemas.microsoft.com/office/drawing/2014/main" id="{B5672E84-1B36-46E0-90A7-D21DC2C54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39" y="4118486"/>
            <a:ext cx="3156155" cy="236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ali būti 2 žmonės ir veikla viduje vaizdas">
            <a:extLst>
              <a:ext uri="{FF2B5EF4-FFF2-40B4-BE49-F238E27FC236}">
                <a16:creationId xmlns:a16="http://schemas.microsoft.com/office/drawing/2014/main" id="{5A67A151-898B-487E-938C-84B3F8B57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895" y="2329784"/>
            <a:ext cx="2554729" cy="340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ali būti 4 žmonės, vaikas, žmonės stovi ir veikla viduje vaizdas">
            <a:extLst>
              <a:ext uri="{FF2B5EF4-FFF2-40B4-BE49-F238E27FC236}">
                <a16:creationId xmlns:a16="http://schemas.microsoft.com/office/drawing/2014/main" id="{19455F15-1D9A-4579-9137-A42198787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152" y="1915587"/>
            <a:ext cx="2699327" cy="20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AB4CA44F-7A15-4EC8-A677-6A5B4F82C8A7}"/>
              </a:ext>
            </a:extLst>
          </p:cNvPr>
          <p:cNvSpPr/>
          <p:nvPr/>
        </p:nvSpPr>
        <p:spPr>
          <a:xfrm>
            <a:off x="400664" y="82522"/>
            <a:ext cx="10953136" cy="1720615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Aiškinosi kaip keičiasi diena ir naktis, sužinojo kas yra para ir per kiek laiko žemė apsisuka aplink savo ašį. </a:t>
            </a:r>
            <a:r>
              <a:rPr lang="lt-LT" sz="1800" dirty="0">
                <a:solidFill>
                  <a:srgbClr val="FF0000"/>
                </a:solidFill>
                <a:latin typeface="Segoe Print" panose="02000600000000000000" pitchFamily="2" charset="0"/>
              </a:rPr>
              <a:t>Diskutuodami aiškinosi </a:t>
            </a:r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per kiek laiko žemė apkeliauja aplink saulę, kodėl keičiasi metų laikai. Susipažino su laikrodžiu, mokėsi skaičiuoti valandas, minutes. </a:t>
            </a:r>
            <a:endParaRPr lang="lt-LT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54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773" y="2077111"/>
            <a:ext cx="3017427" cy="2263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439" y="4340181"/>
            <a:ext cx="2827449" cy="21205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64171" y="1992621"/>
            <a:ext cx="2560524" cy="19203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776" y="2095365"/>
            <a:ext cx="2286537" cy="17149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2776" y="4340181"/>
            <a:ext cx="2698660" cy="20239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726604"/>
            <a:ext cx="2500112" cy="1875084"/>
          </a:xfrm>
          <a:prstGeom prst="rect">
            <a:avLst/>
          </a:prstGeom>
        </p:spPr>
      </p:pic>
      <p:sp>
        <p:nvSpPr>
          <p:cNvPr id="3" name="Ovalas 2">
            <a:extLst>
              <a:ext uri="{FF2B5EF4-FFF2-40B4-BE49-F238E27FC236}">
                <a16:creationId xmlns:a16="http://schemas.microsoft.com/office/drawing/2014/main" id="{E347D938-2035-495A-ADD2-4ED3E35BA605}"/>
              </a:ext>
            </a:extLst>
          </p:cNvPr>
          <p:cNvSpPr/>
          <p:nvPr/>
        </p:nvSpPr>
        <p:spPr>
          <a:xfrm>
            <a:off x="1326776" y="397231"/>
            <a:ext cx="8534400" cy="1467427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rgbClr val="FF0000"/>
                </a:solidFill>
                <a:latin typeface="Segoe Print" panose="02000600000000000000" pitchFamily="2" charset="0"/>
              </a:rPr>
              <a:t>Bendradarbiaudami, vieni kitiems padėdami gamino kosminius laivus, juos tvirtino varžtais ir veržlėmis. Vėliau savo laivams galvojo pavadinimus ir juos ant jų užklijavo</a:t>
            </a:r>
          </a:p>
        </p:txBody>
      </p:sp>
    </p:spTree>
    <p:extLst>
      <p:ext uri="{BB962C8B-B14F-4D97-AF65-F5344CB8AC3E}">
        <p14:creationId xmlns:p14="http://schemas.microsoft.com/office/powerpoint/2010/main" val="189365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F14F903-A3EC-451C-BF08-CAA28863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lt-LT" sz="2000" b="0" i="0" dirty="0">
                <a:solidFill>
                  <a:srgbClr val="050505"/>
                </a:solidFill>
                <a:effectLst/>
                <a:latin typeface="Segoe Print" panose="02000600000000000000" pitchFamily="2" charset="0"/>
              </a:rPr>
            </a:br>
            <a:br>
              <a:rPr lang="lt-LT" sz="2000" b="0" i="0" dirty="0">
                <a:solidFill>
                  <a:srgbClr val="050505"/>
                </a:solidFill>
                <a:effectLst/>
                <a:latin typeface="Segoe Print" panose="02000600000000000000" pitchFamily="2" charset="0"/>
              </a:rPr>
            </a:br>
            <a:br>
              <a:rPr lang="lt-LT" sz="2000" b="0" i="0" dirty="0">
                <a:solidFill>
                  <a:srgbClr val="050505"/>
                </a:solidFill>
                <a:effectLst/>
                <a:latin typeface="Segoe Print" panose="02000600000000000000" pitchFamily="2" charset="0"/>
              </a:rPr>
            </a:br>
            <a:br>
              <a:rPr lang="lt-LT" sz="2000" b="0" i="0" dirty="0">
                <a:solidFill>
                  <a:srgbClr val="050505"/>
                </a:solidFill>
                <a:effectLst/>
                <a:latin typeface="Segoe Print" panose="02000600000000000000" pitchFamily="2" charset="0"/>
              </a:rPr>
            </a:br>
            <a:r>
              <a:rPr lang="lt-LT" sz="2000" b="0" i="0" dirty="0">
                <a:solidFill>
                  <a:srgbClr val="050505"/>
                </a:solidFill>
                <a:effectLst/>
                <a:latin typeface="Segoe Print" panose="02000600000000000000" pitchFamily="2" charset="0"/>
              </a:rPr>
              <a:t>.</a:t>
            </a:r>
            <a:endParaRPr lang="lt-LT" sz="2000" dirty="0">
              <a:latin typeface="Segoe Print" panose="02000600000000000000" pitchFamily="2" charset="0"/>
            </a:endParaRPr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8834869B-EFF0-40DC-B8CE-84684EB9A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2" y="2300754"/>
            <a:ext cx="3263503" cy="4351338"/>
          </a:xfrm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0CD96A3B-13EC-4599-89F8-ED43367D617E}"/>
              </a:ext>
            </a:extLst>
          </p:cNvPr>
          <p:cNvSpPr/>
          <p:nvPr/>
        </p:nvSpPr>
        <p:spPr>
          <a:xfrm>
            <a:off x="358587" y="420057"/>
            <a:ext cx="9126071" cy="224117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Vykome į Kauno pilį. Sužinojome jos istoriją. Keliavome į paslaptingus rūsius ir kalėjimą, kur pasak gido, gyvena pilies vaiduoklis. Sužinojome kaip tais laikais bausdavo nusikaltusius žmones. 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7" name="Ovalas 6">
            <a:extLst>
              <a:ext uri="{FF2B5EF4-FFF2-40B4-BE49-F238E27FC236}">
                <a16:creationId xmlns:a16="http://schemas.microsoft.com/office/drawing/2014/main" id="{B7C97BF6-6F6C-4F9E-8540-3D3CE57368FE}"/>
              </a:ext>
            </a:extLst>
          </p:cNvPr>
          <p:cNvSpPr/>
          <p:nvPr/>
        </p:nvSpPr>
        <p:spPr>
          <a:xfrm>
            <a:off x="5818094" y="69149"/>
            <a:ext cx="5638800" cy="70181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  <a:latin typeface="Segoe Print" panose="02000600000000000000" pitchFamily="2" charset="0"/>
              </a:rPr>
              <a:t>Tema: „Senos pilies istorija“</a:t>
            </a:r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A339303-2654-4C82-B111-C5AD97A360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310" y="2693427"/>
            <a:ext cx="3071568" cy="4095424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DDB8DC86-8F79-4216-90D6-59BA3FEFA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443" y="2397451"/>
            <a:ext cx="3071568" cy="409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87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4E33538-5426-4810-A5AA-845297B4A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73" y="1739409"/>
            <a:ext cx="4505574" cy="3379181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3A59027-D95F-4508-9E00-D77AC86D4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32" y="1027906"/>
            <a:ext cx="3943350" cy="5257800"/>
          </a:xfrm>
          <a:prstGeom prst="rect">
            <a:avLst/>
          </a:prstGeom>
        </p:spPr>
      </p:pic>
      <p:sp>
        <p:nvSpPr>
          <p:cNvPr id="2" name="Ovalas 1">
            <a:extLst>
              <a:ext uri="{FF2B5EF4-FFF2-40B4-BE49-F238E27FC236}">
                <a16:creationId xmlns:a16="http://schemas.microsoft.com/office/drawing/2014/main" id="{29A2294E-557E-4E01-BB23-5400598F5D7C}"/>
              </a:ext>
            </a:extLst>
          </p:cNvPr>
          <p:cNvSpPr/>
          <p:nvPr/>
        </p:nvSpPr>
        <p:spPr>
          <a:xfrm>
            <a:off x="598395" y="331694"/>
            <a:ext cx="5397874" cy="110265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Susipažinom su tų laikų karių apranga ir ginklais.</a:t>
            </a:r>
            <a:endParaRPr lang="lt-L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34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3DE88E3D-5763-4763-BB88-09F43BA22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307" y="1951131"/>
            <a:ext cx="3263503" cy="4351338"/>
          </a:xfrm>
        </p:spPr>
      </p:pic>
      <p:sp>
        <p:nvSpPr>
          <p:cNvPr id="4" name="Pavadinimas 3">
            <a:extLst>
              <a:ext uri="{FF2B5EF4-FFF2-40B4-BE49-F238E27FC236}">
                <a16:creationId xmlns:a16="http://schemas.microsoft.com/office/drawing/2014/main" id="{FB33C92E-6E83-41F6-AA83-C3758A3E9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Susipažinome su Kauno senamiestyje rastais archeologiniais XV–XVII a. radiniais, pamatėme, kokias gražias koklines krosnis turėjo miestiečiai, bajorai ir LDK valdovai.</a:t>
            </a:r>
            <a:endParaRPr lang="lt-L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87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3408D880-5570-4FB7-AE38-D7488644B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918" y="1880532"/>
            <a:ext cx="3459256" cy="4612342"/>
          </a:xfrm>
        </p:spPr>
      </p:pic>
      <p:sp>
        <p:nvSpPr>
          <p:cNvPr id="4" name="Pavadinimas 3">
            <a:extLst>
              <a:ext uri="{FF2B5EF4-FFF2-40B4-BE49-F238E27FC236}">
                <a16:creationId xmlns:a16="http://schemas.microsoft.com/office/drawing/2014/main" id="{5E768E88-4599-4A59-B481-91312B43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O vėliau kūrybinėse dirbtuvėse patys išbandėme viduramžių amatininko profesiją ir iš molio nusilipdėme suvenyrą ir jį dekoravome</a:t>
            </a:r>
            <a:endParaRPr lang="lt-LT" dirty="0">
              <a:solidFill>
                <a:srgbClr val="FF0000"/>
              </a:solidFill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153715E-EE65-4455-B040-4071C05DFA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62" y="1880533"/>
            <a:ext cx="3459256" cy="461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1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B67E0094-AD2A-40A7-940B-D7212180F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590" y="2715233"/>
            <a:ext cx="4765551" cy="3574163"/>
          </a:xfrm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7BCEF0C5-DBEE-4F42-BF86-ED872D0D825C}"/>
              </a:ext>
            </a:extLst>
          </p:cNvPr>
          <p:cNvSpPr/>
          <p:nvPr/>
        </p:nvSpPr>
        <p:spPr>
          <a:xfrm>
            <a:off x="421341" y="568604"/>
            <a:ext cx="10972800" cy="1810871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Tapome inžinieriais-konstruktoriais, statybininkais ir dailininkais. Susiskirstę grupelėmis konstravome pilis. Skaičiavome pilies langus, lyginome pilių langų skaičių: daugiau, kiek daugiau. Mažiau, kiek mažiau. </a:t>
            </a:r>
            <a:endParaRPr lang="lt-LT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ACA99A4-B8B4-4EBC-83EF-A62B33A6E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17" y="2691444"/>
            <a:ext cx="4765549" cy="357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10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64CADE0D-42E4-4343-BE03-6967E23E2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1690688"/>
            <a:ext cx="5237008" cy="3927756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170FC7D4-B980-4A6C-9B73-FC72FBD61D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21" y="1690688"/>
            <a:ext cx="5237009" cy="392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25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9CA399E-3518-4707-BD0B-B9366A5F45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3" y="1852518"/>
            <a:ext cx="4737599" cy="3553199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B65C8AE-4D32-46BE-9BDC-77A5224CF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69" y="1799920"/>
            <a:ext cx="4877857" cy="3658393"/>
          </a:xfrm>
          <a:prstGeom prst="rect">
            <a:avLst/>
          </a:prstGeom>
        </p:spPr>
      </p:pic>
      <p:sp>
        <p:nvSpPr>
          <p:cNvPr id="8" name="Ovalas 7">
            <a:extLst>
              <a:ext uri="{FF2B5EF4-FFF2-40B4-BE49-F238E27FC236}">
                <a16:creationId xmlns:a16="http://schemas.microsoft.com/office/drawing/2014/main" id="{C73B049A-AB77-45C7-9A74-3704EA942109}"/>
              </a:ext>
            </a:extLst>
          </p:cNvPr>
          <p:cNvSpPr/>
          <p:nvPr/>
        </p:nvSpPr>
        <p:spPr>
          <a:xfrm>
            <a:off x="2689412" y="555812"/>
            <a:ext cx="7395882" cy="1084729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Pristatėme draugams savo pilis, pasakojome kaip sekėsi statyti.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5355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7F06430-5607-45B7-A6B0-9B8D5A3C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lt-LT" sz="2000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3521DE54-B6BF-4758-BA83-9A62E49BCF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12" y="2188088"/>
            <a:ext cx="3263503" cy="4351338"/>
          </a:xfrm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AF50AAF3-8388-448B-9539-A66DA9D7089D}"/>
              </a:ext>
            </a:extLst>
          </p:cNvPr>
          <p:cNvSpPr/>
          <p:nvPr/>
        </p:nvSpPr>
        <p:spPr>
          <a:xfrm>
            <a:off x="977154" y="251012"/>
            <a:ext cx="9879106" cy="1685365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dirty="0">
                <a:solidFill>
                  <a:srgbClr val="FF0000"/>
                </a:solidFill>
                <a:latin typeface="Segoe Print" panose="02000600000000000000" pitchFamily="2" charset="0"/>
              </a:rPr>
              <a:t>K</a:t>
            </a:r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albėjomės apie senovės madas. Rengėmės ilgomis suknelėmis, puošėmės papuošalais. Matavome suknelių ilgius, aiškinomės, kiek suknelė ilgesnė už kitą. </a:t>
            </a:r>
            <a:endParaRPr lang="lt-LT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1026" name="Picture 2" descr="Gali būti 2 žmonės, vaikas, žmonės stovi ir veikla viduje vaizdas">
            <a:extLst>
              <a:ext uri="{FF2B5EF4-FFF2-40B4-BE49-F238E27FC236}">
                <a16:creationId xmlns:a16="http://schemas.microsoft.com/office/drawing/2014/main" id="{83CFA66D-5A89-4107-AF53-1B65E6A1B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606" y="2234640"/>
            <a:ext cx="3482487" cy="425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668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F88571D6-947D-47D6-A689-7DF4A0ABA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7" y="1289750"/>
            <a:ext cx="3395043" cy="5291513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10570D26-F0DE-42B1-9081-3D29236FE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519" y="1186048"/>
            <a:ext cx="3917577" cy="5223436"/>
          </a:xfrm>
          <a:prstGeom prst="rect">
            <a:avLst/>
          </a:prstGeom>
        </p:spPr>
      </p:pic>
      <p:sp>
        <p:nvSpPr>
          <p:cNvPr id="8" name="Ovalas 7">
            <a:extLst>
              <a:ext uri="{FF2B5EF4-FFF2-40B4-BE49-F238E27FC236}">
                <a16:creationId xmlns:a16="http://schemas.microsoft.com/office/drawing/2014/main" id="{9D5BA373-7CAF-4DDC-A0CA-F712E37E31F4}"/>
              </a:ext>
            </a:extLst>
          </p:cNvPr>
          <p:cNvSpPr/>
          <p:nvPr/>
        </p:nvSpPr>
        <p:spPr>
          <a:xfrm>
            <a:off x="2420471" y="287151"/>
            <a:ext cx="6490447" cy="117437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Puošėme šarvus geometrinėmis formomis, aiškinomės kokių formų daugiausiai, kurių mažiausiai.</a:t>
            </a:r>
            <a:endParaRPr lang="lt-LT"/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C1728CA8-6C65-4EE2-ACC3-FD26EFA286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94" y="2323959"/>
            <a:ext cx="3930151" cy="294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0EE169EE-9BB2-4EF4-8622-E646AB138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0" y="2067672"/>
            <a:ext cx="4343151" cy="3257363"/>
          </a:xfrm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83DA5DC7-CB27-4B51-9908-24C99E2BA7F7}"/>
              </a:ext>
            </a:extLst>
          </p:cNvPr>
          <p:cNvSpPr/>
          <p:nvPr/>
        </p:nvSpPr>
        <p:spPr>
          <a:xfrm>
            <a:off x="259975" y="555812"/>
            <a:ext cx="6329083" cy="97715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0" i="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Šokome senovinius šokius.</a:t>
            </a:r>
            <a:endParaRPr lang="lt-LT" dirty="0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E34D8B73-50D4-4033-BCDE-864721D8A0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2" y="1532965"/>
            <a:ext cx="6445623" cy="483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59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as 3">
            <a:extLst>
              <a:ext uri="{FF2B5EF4-FFF2-40B4-BE49-F238E27FC236}">
                <a16:creationId xmlns:a16="http://schemas.microsoft.com/office/drawing/2014/main" id="{FC879473-550D-43FB-9E5F-7EB8281BD580}"/>
              </a:ext>
            </a:extLst>
          </p:cNvPr>
          <p:cNvSpPr/>
          <p:nvPr/>
        </p:nvSpPr>
        <p:spPr>
          <a:xfrm>
            <a:off x="1290918" y="464717"/>
            <a:ext cx="9206752" cy="1543378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Diskutavome apie senovės maistą. </a:t>
            </a:r>
          </a:p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Kada žmonės valgė sveikiau-dabar ar seniau?</a:t>
            </a:r>
          </a:p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Kepėme pyragą: rašėme pyrago receptą, svėrėme produktus, matavome, lyginome.</a:t>
            </a:r>
          </a:p>
        </p:txBody>
      </p:sp>
      <p:pic>
        <p:nvPicPr>
          <p:cNvPr id="2050" name="Picture 2" descr="Open photo">
            <a:extLst>
              <a:ext uri="{FF2B5EF4-FFF2-40B4-BE49-F238E27FC236}">
                <a16:creationId xmlns:a16="http://schemas.microsoft.com/office/drawing/2014/main" id="{3890E7BA-D141-4572-920A-81E07C5477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28" y="2447925"/>
            <a:ext cx="3302183" cy="24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pen photo">
            <a:extLst>
              <a:ext uri="{FF2B5EF4-FFF2-40B4-BE49-F238E27FC236}">
                <a16:creationId xmlns:a16="http://schemas.microsoft.com/office/drawing/2014/main" id="{9D02C693-7F38-41DF-8C58-6E5A0892E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857" y="2851896"/>
            <a:ext cx="3474383" cy="261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pen photo">
            <a:extLst>
              <a:ext uri="{FF2B5EF4-FFF2-40B4-BE49-F238E27FC236}">
                <a16:creationId xmlns:a16="http://schemas.microsoft.com/office/drawing/2014/main" id="{6F0139FC-BFB5-4C62-A1FE-3B2E3C943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487" y="2447925"/>
            <a:ext cx="3474384" cy="261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09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pen photo">
            <a:extLst>
              <a:ext uri="{FF2B5EF4-FFF2-40B4-BE49-F238E27FC236}">
                <a16:creationId xmlns:a16="http://schemas.microsoft.com/office/drawing/2014/main" id="{66388B42-EEC4-4328-9BAA-276F55F223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18" y="1761515"/>
            <a:ext cx="2465738" cy="327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pen photo">
            <a:extLst>
              <a:ext uri="{FF2B5EF4-FFF2-40B4-BE49-F238E27FC236}">
                <a16:creationId xmlns:a16="http://schemas.microsoft.com/office/drawing/2014/main" id="{DCC310D9-150A-452E-BA3D-F12451BF7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87" y="2875008"/>
            <a:ext cx="3558921" cy="267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description available.">
            <a:extLst>
              <a:ext uri="{FF2B5EF4-FFF2-40B4-BE49-F238E27FC236}">
                <a16:creationId xmlns:a16="http://schemas.microsoft.com/office/drawing/2014/main" id="{5878C14E-E73D-4EF4-8BC4-1284A957A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693" y="1294559"/>
            <a:ext cx="4210789" cy="316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as 1">
            <a:extLst>
              <a:ext uri="{FF2B5EF4-FFF2-40B4-BE49-F238E27FC236}">
                <a16:creationId xmlns:a16="http://schemas.microsoft.com/office/drawing/2014/main" id="{7715E5FA-55E4-476B-9F92-F1B12536209C}"/>
              </a:ext>
            </a:extLst>
          </p:cNvPr>
          <p:cNvSpPr/>
          <p:nvPr/>
        </p:nvSpPr>
        <p:spPr>
          <a:xfrm>
            <a:off x="1264024" y="457200"/>
            <a:ext cx="5849984" cy="112955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Segoe Print" panose="02000600000000000000" pitchFamily="2" charset="0"/>
              </a:rPr>
              <a:t>Po </a:t>
            </a:r>
            <a:r>
              <a:rPr lang="en-US" sz="2000" dirty="0" err="1">
                <a:solidFill>
                  <a:srgbClr val="C00000"/>
                </a:solidFill>
                <a:latin typeface="Segoe Print" panose="02000600000000000000" pitchFamily="2" charset="0"/>
              </a:rPr>
              <a:t>darbo</a:t>
            </a:r>
            <a:r>
              <a:rPr lang="en-US" sz="2000" dirty="0">
                <a:solidFill>
                  <a:srgbClr val="C00000"/>
                </a:solidFill>
                <a:latin typeface="Segoe Print" panose="02000600000000000000" pitchFamily="2" charset="0"/>
              </a:rPr>
              <a:t>, </a:t>
            </a:r>
            <a:r>
              <a:rPr lang="en-US" sz="2000" dirty="0" err="1">
                <a:solidFill>
                  <a:srgbClr val="C00000"/>
                </a:solidFill>
                <a:latin typeface="Segoe Print" panose="02000600000000000000" pitchFamily="2" charset="0"/>
              </a:rPr>
              <a:t>visuomet</a:t>
            </a:r>
            <a:r>
              <a:rPr lang="en-US" sz="2000" dirty="0">
                <a:solidFill>
                  <a:srgbClr val="C00000"/>
                </a:solidFill>
                <a:latin typeface="Segoe Print" panose="02000600000000000000" pitchFamily="2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Print" panose="02000600000000000000" pitchFamily="2" charset="0"/>
              </a:rPr>
              <a:t>susitvarkome</a:t>
            </a:r>
            <a:endParaRPr lang="lt-LT" sz="2000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360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pen photo">
            <a:extLst>
              <a:ext uri="{FF2B5EF4-FFF2-40B4-BE49-F238E27FC236}">
                <a16:creationId xmlns:a16="http://schemas.microsoft.com/office/drawing/2014/main" id="{87C43A41-43B6-404A-A62E-1571A1DE5F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61" y="1761121"/>
            <a:ext cx="4436882" cy="333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pen photo">
            <a:extLst>
              <a:ext uri="{FF2B5EF4-FFF2-40B4-BE49-F238E27FC236}">
                <a16:creationId xmlns:a16="http://schemas.microsoft.com/office/drawing/2014/main" id="{5B956CE4-80C2-497B-8E73-F69349B02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1" y="2987633"/>
            <a:ext cx="2478319" cy="329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pen photo">
            <a:extLst>
              <a:ext uri="{FF2B5EF4-FFF2-40B4-BE49-F238E27FC236}">
                <a16:creationId xmlns:a16="http://schemas.microsoft.com/office/drawing/2014/main" id="{8D783A1A-94F5-4063-BF59-04321FC6A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968" y="2987633"/>
            <a:ext cx="2478318" cy="329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8998D364-EAFA-4FFA-A056-7C5C2E8B2B77}"/>
              </a:ext>
            </a:extLst>
          </p:cNvPr>
          <p:cNvSpPr/>
          <p:nvPr/>
        </p:nvSpPr>
        <p:spPr>
          <a:xfrm>
            <a:off x="1661625" y="143434"/>
            <a:ext cx="8292353" cy="142942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Pjaustėme svogūnus, dešrą, tepėme ant pyrago sviestą.</a:t>
            </a:r>
          </a:p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Vieni kitus vaišinome ir džiaugėmės procesu</a:t>
            </a:r>
          </a:p>
        </p:txBody>
      </p:sp>
    </p:spTree>
    <p:extLst>
      <p:ext uri="{BB962C8B-B14F-4D97-AF65-F5344CB8AC3E}">
        <p14:creationId xmlns:p14="http://schemas.microsoft.com/office/powerpoint/2010/main" val="418730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description available.">
            <a:extLst>
              <a:ext uri="{FF2B5EF4-FFF2-40B4-BE49-F238E27FC236}">
                <a16:creationId xmlns:a16="http://schemas.microsoft.com/office/drawing/2014/main" id="{03C85F26-CF4C-4B84-98C4-B8384CFA5D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389" y="1266523"/>
            <a:ext cx="2936308" cy="391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o description available.">
            <a:extLst>
              <a:ext uri="{FF2B5EF4-FFF2-40B4-BE49-F238E27FC236}">
                <a16:creationId xmlns:a16="http://schemas.microsoft.com/office/drawing/2014/main" id="{3B15A1CE-93D1-4813-B8F6-E303136DC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332" y="2334469"/>
            <a:ext cx="3482951" cy="261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pen photo">
            <a:extLst>
              <a:ext uri="{FF2B5EF4-FFF2-40B4-BE49-F238E27FC236}">
                <a16:creationId xmlns:a16="http://schemas.microsoft.com/office/drawing/2014/main" id="{9FA0C805-B4C3-4076-84CF-2D041D6BB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918" y="1645829"/>
            <a:ext cx="2375010" cy="315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629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 description available.">
            <a:extLst>
              <a:ext uri="{FF2B5EF4-FFF2-40B4-BE49-F238E27FC236}">
                <a16:creationId xmlns:a16="http://schemas.microsoft.com/office/drawing/2014/main" id="{3FDC0D2E-0A3C-4B15-BAE2-89BE60269B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84" y="1825625"/>
            <a:ext cx="579663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as 3">
            <a:extLst>
              <a:ext uri="{FF2B5EF4-FFF2-40B4-BE49-F238E27FC236}">
                <a16:creationId xmlns:a16="http://schemas.microsoft.com/office/drawing/2014/main" id="{970CCF77-6C62-4E20-BB37-8F0E57D11B9F}"/>
              </a:ext>
            </a:extLst>
          </p:cNvPr>
          <p:cNvSpPr/>
          <p:nvPr/>
        </p:nvSpPr>
        <p:spPr>
          <a:xfrm>
            <a:off x="3197684" y="681037"/>
            <a:ext cx="5273963" cy="806823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rgbClr val="FF0000"/>
                </a:solidFill>
                <a:latin typeface="Segoe Print" panose="02000600000000000000" pitchFamily="2" charset="0"/>
              </a:rPr>
              <a:t>Skanumėlis</a:t>
            </a:r>
            <a:r>
              <a:rPr lang="en-US" sz="2000" dirty="0">
                <a:solidFill>
                  <a:srgbClr val="FF0000"/>
                </a:solidFill>
                <a:latin typeface="Segoe Print" panose="02000600000000000000" pitchFamily="2" charset="0"/>
              </a:rPr>
              <a:t>!!!!!</a:t>
            </a:r>
            <a:endParaRPr lang="lt-LT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05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013" y="1957641"/>
            <a:ext cx="2818387" cy="37552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923" y="2036316"/>
            <a:ext cx="2757428" cy="3676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158" y="2420932"/>
            <a:ext cx="4127642" cy="309025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82013" y="183823"/>
            <a:ext cx="11122855" cy="1773818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lt-LT" sz="2400" b="1" dirty="0"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lt-LT" sz="2400" b="1" dirty="0">
                <a:solidFill>
                  <a:schemeClr val="tx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Tema: „Ką „pasakoja“ seni daiktai?“</a:t>
            </a:r>
            <a:br>
              <a:rPr lang="lt-LT" sz="2400" b="1" dirty="0">
                <a:solidFill>
                  <a:schemeClr val="tx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Susipažįstame su lietuvių senaisiais amatais, darbo ir buities įrankiais</a:t>
            </a:r>
            <a:br>
              <a:rPr lang="lt-LT" sz="2400" b="1" dirty="0"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317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17" y="128789"/>
            <a:ext cx="10515600" cy="1947520"/>
          </a:xfrm>
        </p:spPr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517" y="2076309"/>
            <a:ext cx="2865368" cy="3798137"/>
          </a:xfrm>
          <a:prstGeom prst="rect">
            <a:avLst/>
          </a:prstGeom>
        </p:spPr>
      </p:pic>
      <p:pic>
        <p:nvPicPr>
          <p:cNvPr id="5" name="Picture 10" descr="Gali būti 3 žmonės, vaikas, žmonės stovi ir veikla viduje vaizd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776" y="2076309"/>
            <a:ext cx="2793957" cy="37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ali būti 3 žmonės, vaikas, žmonės sėdi, žmonės stovi, avalynė ir veikla viduje vaizd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624" y="2112740"/>
            <a:ext cx="2842022" cy="379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0" y="116752"/>
            <a:ext cx="11929526" cy="1941341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Tyrinėdami, pažindami mokomės sisteminti savo stebėjimus, juos apibendrinti ir daryti išvadas</a:t>
            </a:r>
            <a:r>
              <a:rPr lang="en-U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.</a:t>
            </a:r>
            <a:br>
              <a:rPr lang="en-US" sz="2400" b="1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en-US" sz="24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Kaip</a:t>
            </a:r>
            <a:r>
              <a:rPr lang="en-US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atsiranda</a:t>
            </a:r>
            <a:r>
              <a:rPr lang="en-US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si</a:t>
            </a: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ū</a:t>
            </a:r>
            <a:r>
              <a:rPr lang="en-US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las</a:t>
            </a: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? Kaip veikia žibalinė lempa? </a:t>
            </a:r>
            <a:b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Kodėl nepatogu vaikščioti su klumpėmis?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27484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720" y="1972342"/>
            <a:ext cx="3598929" cy="2724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994" y="2133486"/>
            <a:ext cx="2969668" cy="3919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007" y="2861785"/>
            <a:ext cx="3286029" cy="246299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08195" y="143542"/>
            <a:ext cx="11175609" cy="18288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Ne tik išbandom senovinius įrankius, bet ir...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54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790" y="2113242"/>
            <a:ext cx="3648320" cy="2734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14" y="2393232"/>
            <a:ext cx="3814267" cy="28584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385" y="2252549"/>
            <a:ext cx="2887385" cy="384724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8200" y="296268"/>
            <a:ext cx="10275475" cy="139442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Juos matuojam, lyginam pagal ilgį, plotį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26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02" y="1932445"/>
            <a:ext cx="3857735" cy="28889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943" y="2002412"/>
            <a:ext cx="2786113" cy="2853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986" y="2002412"/>
            <a:ext cx="2792210" cy="285317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23556" y="53401"/>
            <a:ext cx="11544886" cy="1561514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Tyrinėjam pojūčiais- ragaudami, liesdami, uostydami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51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Nėra nuotraukos aprašymo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36" y="3157665"/>
            <a:ext cx="40671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Nėra nuotraukos aprašym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123" y="3157665"/>
            <a:ext cx="40671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Nėra nuotraukos aprašymo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67077"/>
            <a:ext cx="228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633046" y="78337"/>
            <a:ext cx="11122855" cy="1899138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tx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Išbandom senovės rankdarbius-audžiam, siuvam. </a:t>
            </a:r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P</a:t>
            </a:r>
            <a:r>
              <a:rPr lang="lt-LT" altLang="en-US" sz="2400" b="1" dirty="0">
                <a:solidFill>
                  <a:srgbClr val="FF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rikeliam įvairius nereikalingus daiktus naujam gyvenimui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3235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592" y="2164596"/>
            <a:ext cx="2786113" cy="2853175"/>
          </a:xfrm>
          <a:prstGeom prst="rect">
            <a:avLst/>
          </a:prstGeom>
        </p:spPr>
      </p:pic>
      <p:pic>
        <p:nvPicPr>
          <p:cNvPr id="1026" name="Picture 2" descr="https://z-p3-scontent.fvno1-1.fna.fbcdn.net/v/t39.30808-6/311771197_8110523132352191_8234714625411227653_n.jpg?stp=dst-jpg_s600x600&amp;_nc_cat=103&amp;ccb=1-7&amp;_nc_sid=5cd70e&amp;_nc_ohc=TPR6imDip3MAX-qkavc&amp;_nc_oc=AQnypzrmDz9L4E20pXasbtvT6PvvM6jgsHl6TEXRz73qRBE1Ab9YWlkXK2UsV18XTqc&amp;_nc_ht=z-p3-scontent.fvno1-1.fna&amp;oh=00_AfA1ABmmzF7SkvhGyuRU429kwOH6h9BGzNh48A5ruD6ugQ&amp;oe=637F6B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183" y="2164596"/>
            <a:ext cx="3053801" cy="407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z-p3-scontent.fvno1-1.fna.fbcdn.net/v/t39.30808-6/311233913_8110521875685650_7472196469597925921_n.jpg?stp=dst-jpg_s600x600&amp;_nc_cat=110&amp;ccb=1-7&amp;_nc_sid=5cd70e&amp;_nc_ohc=FGpH5BANv50AX-GdhGa&amp;_nc_ht=z-p3-scontent.fvno1-1.fna&amp;oh=00_AfBWqmF682Eoif-RmKaWuiNtH6NjsEPSVuZ3t-RSlLlWzg&amp;oe=63809AB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462" y="2164596"/>
            <a:ext cx="4011168" cy="300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68923" y="15032"/>
            <a:ext cx="11254153" cy="2025747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Meistraujam drobinius maišelius, juos dekoruodami senovės lietuvių simboliais ir raštais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62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2800" b="1" dirty="0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42" y="2166956"/>
            <a:ext cx="3555483" cy="27567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438" y="2745370"/>
            <a:ext cx="3785796" cy="29353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647" y="2333745"/>
            <a:ext cx="4215627" cy="236486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983284" y="383409"/>
            <a:ext cx="7385539" cy="1308827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Esam kūrybiški ir išradingi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89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686" y="1967147"/>
            <a:ext cx="4188315" cy="2347163"/>
          </a:xfrm>
          <a:prstGeom prst="rect">
            <a:avLst/>
          </a:prstGeom>
        </p:spPr>
      </p:pic>
      <p:pic>
        <p:nvPicPr>
          <p:cNvPr id="5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685" y="1934402"/>
            <a:ext cx="4238307" cy="2379908"/>
          </a:xfrm>
          <a:prstGeom prst="rect">
            <a:avLst/>
          </a:prstGeom>
        </p:spPr>
      </p:pic>
      <p:pic>
        <p:nvPicPr>
          <p:cNvPr id="6" name="Picture 4" descr="https://z-p3-scontent.fvno1-1.fna.fbcdn.net/v/t39.30808-6/311574340_8128343527236818_1456993971548669377_n.jpg?stp=dst-jpg_s600x600&amp;_nc_cat=104&amp;ccb=1-7&amp;_nc_sid=5cd70e&amp;_nc_ohc=COK030POrIUAX-jz8Og&amp;_nc_ht=z-p3-scontent.fvno1-1.fna&amp;oh=00_AfArg06o0HQ5G_5ET9vaqLyNZ8jtFVlOZsnnhjQep93liQ&amp;oe=637BBC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67" y="4473524"/>
            <a:ext cx="4094912" cy="22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96978" y="1"/>
            <a:ext cx="10637440" cy="1807932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Mokomės komunikuoti, pasakoti, pristatyti savo mintis bei idėjas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059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8053" y="1248172"/>
            <a:ext cx="775497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87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b="1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2" descr="https://z-p3-scontent.fvno1-1.fna.fbcdn.net/v/t39.30808-6/312951774_8174510882620082_5544903980078809159_n.jpg?stp=dst-jpg_s600x600&amp;_nc_cat=105&amp;ccb=1-7&amp;_nc_sid=5cd70e&amp;_nc_ohc=kNTMlt5nf-EAX8fkExn&amp;_nc_ht=z-p3-scontent.fvno1-1.fna&amp;oh=00_AfCccJH4Y8KwnRcEjq-l4eQ0S5hDWYgibCVtx2yWR9QMKg&amp;oe=637D5A2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83" y="1899616"/>
            <a:ext cx="2669011" cy="355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z-p3-scontent.fvno1-1.fna.fbcdn.net/v/t39.30808-6/313411244_8174515595952944_6378428367302664199_n.jpg?stp=dst-jpg_s600x600&amp;_nc_cat=110&amp;ccb=1-7&amp;_nc_sid=5cd70e&amp;_nc_ohc=fwanTh954WcAX8mOdpX&amp;_nc_ht=z-p3-scontent.fvno1-1.fna&amp;oh=00_AfBSz-y1hLcBQSUk48lySA0rDK5fCTkRGS93f4WAxZGyyQ&amp;oe=637BBE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36" y="2576086"/>
            <a:ext cx="2940989" cy="22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z-p3-scontent.fvno1-1.fna.fbcdn.net/v/t39.30808-6/313427829_8174524969285340_674176467749571613_n.jpg?stp=dst-jpg_s600x600&amp;_nc_cat=102&amp;ccb=1-7&amp;_nc_sid=5cd70e&amp;_nc_ohc=VjIDTPeba4YAX-Pwysz&amp;_nc_oc=AQm3Li3nepzs_G09mVqILSwu6pX2YYDA9-CVgyS1R9awZ0jMdDmWH248r14KmWsuxNo&amp;tn=LFGcwLqQzq6U9GwW&amp;_nc_ht=z-p3-scontent.fvno1-1.fna&amp;oh=00_AfCJp4IIOPzdnRHXQlm6hCQ9vpWWRHidWxrGl4xm7wyZNQ&amp;oe=637D128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168" y="2170669"/>
            <a:ext cx="2262432" cy="301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s://z-p3-scontent.fvno1-1.fna.fbcdn.net/v/t39.30808-6/312537160_8174519089285928_8930885968662429021_n.jpg?stp=dst-jpg_s600x600&amp;_nc_cat=105&amp;ccb=1-7&amp;_nc_sid=5cd70e&amp;_nc_ohc=eIl8VAN7Sl4AX-ktoOA&amp;tn=LFGcwLqQzq6U9GwW&amp;_nc_ht=z-p3-scontent.fvno1-1.fna&amp;oh=00_AfBwe96_paFHjKOcSeK7rpIGzQl7Jz3-I936JDIFGouurw&amp;oe=637CD7B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243" y="2576086"/>
            <a:ext cx="2531225" cy="337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1778285" y="449327"/>
            <a:ext cx="8412480" cy="1481352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Mokomės būti kantriais ir...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04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825" y="2062368"/>
            <a:ext cx="3294701" cy="43800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220" y="2062368"/>
            <a:ext cx="3287612" cy="43800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483" y="2062368"/>
            <a:ext cx="3026780" cy="403798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079674" y="365125"/>
            <a:ext cx="8032652" cy="1322364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rgbClr val="C00000"/>
                </a:solidFill>
                <a:latin typeface="Segoe Print" panose="02000600000000000000" pitchFamily="2" charset="0"/>
              </a:rPr>
              <a:t>Kruopščiais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808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2" descr="Gali būti 3 žmonės, vaikas, žmonės stovi ir avalynė vaizda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r="1250"/>
          <a:stretch>
            <a:fillRect/>
          </a:stretch>
        </p:blipFill>
        <p:spPr bwMode="auto">
          <a:xfrm>
            <a:off x="163124" y="2049390"/>
            <a:ext cx="3382436" cy="260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289" y="3667868"/>
            <a:ext cx="2815975" cy="21109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978" y="2037907"/>
            <a:ext cx="2444942" cy="32599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634" y="2692368"/>
            <a:ext cx="2538212" cy="338619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86334" y="17906"/>
            <a:ext cx="9228406" cy="1786597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Siekiantys savo tikslo</a:t>
            </a:r>
            <a:r>
              <a:rPr lang="en-US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!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09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8125" r="18125"/>
          <a:stretch>
            <a:fillRect/>
          </a:stretch>
        </p:blipFill>
        <p:spPr>
          <a:xfrm>
            <a:off x="732654" y="1690688"/>
            <a:ext cx="3643312" cy="4286250"/>
          </a:xfrm>
          <a:prstGeom prst="rect">
            <a:avLst/>
          </a:prstGeom>
        </p:spPr>
      </p:pic>
      <p:pic>
        <p:nvPicPr>
          <p:cNvPr id="5" name="Picture Placeholder 1"/>
          <p:cNvPicPr>
            <a:picLocks noChangeAspect="1"/>
          </p:cNvPicPr>
          <p:nvPr/>
        </p:nvPicPr>
        <p:blipFill>
          <a:blip r:embed="rId3"/>
          <a:srcRect l="1291" r="1291"/>
          <a:stretch>
            <a:fillRect/>
          </a:stretch>
        </p:blipFill>
        <p:spPr>
          <a:xfrm>
            <a:off x="8180130" y="2146916"/>
            <a:ext cx="3650526" cy="2811449"/>
          </a:xfrm>
          <a:prstGeom prst="rect">
            <a:avLst/>
          </a:prstGeom>
        </p:spPr>
      </p:pic>
      <p:pic>
        <p:nvPicPr>
          <p:cNvPr id="6" name="Picture Placeholder 2"/>
          <p:cNvPicPr>
            <a:picLocks noChangeAspect="1"/>
          </p:cNvPicPr>
          <p:nvPr/>
        </p:nvPicPr>
        <p:blipFill>
          <a:blip r:embed="rId4"/>
          <a:srcRect l="1291" r="1291"/>
          <a:stretch>
            <a:fillRect/>
          </a:stretch>
        </p:blipFill>
        <p:spPr>
          <a:xfrm>
            <a:off x="4871517" y="3124543"/>
            <a:ext cx="2993366" cy="230533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73071" y="783403"/>
            <a:ext cx="6332530" cy="948035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Mokomės girdėti kitą</a:t>
            </a:r>
            <a:endParaRPr lang="en-US" sz="2400" dirty="0"/>
          </a:p>
        </p:txBody>
      </p:sp>
      <p:sp>
        <p:nvSpPr>
          <p:cNvPr id="7" name="Ovalas 6">
            <a:extLst>
              <a:ext uri="{FF2B5EF4-FFF2-40B4-BE49-F238E27FC236}">
                <a16:creationId xmlns:a16="http://schemas.microsoft.com/office/drawing/2014/main" id="{19C26922-6FCB-4F62-97B0-AE770AC5593B}"/>
              </a:ext>
            </a:extLst>
          </p:cNvPr>
          <p:cNvSpPr/>
          <p:nvPr/>
        </p:nvSpPr>
        <p:spPr>
          <a:xfrm>
            <a:off x="6096000" y="136833"/>
            <a:ext cx="4251722" cy="103990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800" b="1" dirty="0">
                <a:solidFill>
                  <a:schemeClr val="tx1"/>
                </a:solidFill>
                <a:latin typeface="Segoe Print" panose="02000600000000000000" pitchFamily="2" charset="0"/>
              </a:rPr>
              <a:t>Tema: „Muziejuje“</a:t>
            </a:r>
            <a:br>
              <a:rPr lang="lt-LT" sz="1800" b="1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32618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992" y="1690688"/>
            <a:ext cx="3261183" cy="4351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967" y="2124383"/>
            <a:ext cx="2383743" cy="3182388"/>
          </a:xfrm>
          <a:prstGeom prst="rect">
            <a:avLst/>
          </a:prstGeom>
        </p:spPr>
      </p:pic>
      <p:pic>
        <p:nvPicPr>
          <p:cNvPr id="5" name="Picture 2" descr="https://z-p3-scontent.fvno1-1.fna.fbcdn.net/v/t39.30808-6/314508862_8207620805975756_3327329315006618668_n.jpg?stp=dst-jpg_s600x600&amp;_nc_cat=109&amp;ccb=1-7&amp;_nc_sid=5cd70e&amp;_nc_ohc=ZWd8hxdU7t0AX_vUzjE&amp;_nc_ht=z-p3-scontent.fvno1-1.fna&amp;oh=00_AfCqnahs9uv68PNwiYQY-SSXMJVkUEaKQvEv_HJVglDzww&amp;oe=638123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4" b="6434"/>
          <a:stretch>
            <a:fillRect/>
          </a:stretch>
        </p:blipFill>
        <p:spPr bwMode="auto">
          <a:xfrm>
            <a:off x="7418264" y="2124383"/>
            <a:ext cx="3935536" cy="257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432560" y="261853"/>
            <a:ext cx="9326880" cy="1428835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rgbClr val="C00000"/>
                </a:solidFill>
                <a:latin typeface="Segoe Print" panose="02000600000000000000" pitchFamily="2" charset="0"/>
              </a:rPr>
              <a:t>Susidoroti su nesėkmėmis. Spręsti problemas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44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Placeholder 1"/>
          <p:cNvPicPr>
            <a:picLocks noGrp="1" noChangeAspect="1"/>
          </p:cNvPicPr>
          <p:nvPr>
            <p:ph idx="1"/>
          </p:nvPr>
        </p:nvPicPr>
        <p:blipFill>
          <a:blip r:embed="rId2"/>
          <a:srcRect t="11645" b="11645"/>
          <a:stretch>
            <a:fillRect/>
          </a:stretch>
        </p:blipFill>
        <p:spPr>
          <a:xfrm>
            <a:off x="646082" y="2521085"/>
            <a:ext cx="3113273" cy="3184256"/>
          </a:xfrm>
          <a:prstGeom prst="rect">
            <a:avLst/>
          </a:prstGeom>
        </p:spPr>
      </p:pic>
      <p:pic>
        <p:nvPicPr>
          <p:cNvPr id="5" name="Picture Placeholder 2"/>
          <p:cNvPicPr>
            <a:picLocks noChangeAspect="1"/>
          </p:cNvPicPr>
          <p:nvPr/>
        </p:nvPicPr>
        <p:blipFill>
          <a:blip r:embed="rId3"/>
          <a:srcRect l="13315" r="13315"/>
          <a:stretch>
            <a:fillRect/>
          </a:stretch>
        </p:blipFill>
        <p:spPr>
          <a:xfrm>
            <a:off x="4553498" y="2120499"/>
            <a:ext cx="2715768" cy="2776308"/>
          </a:xfrm>
          <a:prstGeom prst="rect">
            <a:avLst/>
          </a:prstGeom>
        </p:spPr>
      </p:pic>
      <p:pic>
        <p:nvPicPr>
          <p:cNvPr id="6" name="Picture Placeholder 3"/>
          <p:cNvPicPr>
            <a:picLocks noChangeAspect="1"/>
          </p:cNvPicPr>
          <p:nvPr/>
        </p:nvPicPr>
        <p:blipFill>
          <a:blip r:embed="rId4"/>
          <a:srcRect l="13336" r="13336"/>
          <a:stretch>
            <a:fillRect/>
          </a:stretch>
        </p:blipFill>
        <p:spPr>
          <a:xfrm>
            <a:off x="8063409" y="2521085"/>
            <a:ext cx="3038179" cy="310590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36659" y="5847007"/>
            <a:ext cx="3122696" cy="9015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Segoe Print" panose="02000600000000000000" pitchFamily="2" charset="0"/>
              </a:rPr>
              <a:t>Gaminame bilietus į muziejų</a:t>
            </a:r>
            <a:endParaRPr lang="en-US" dirty="0">
              <a:latin typeface="Segoe Print" panose="020006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842456" y="5383369"/>
            <a:ext cx="2331076" cy="91439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Segoe Print" panose="02000600000000000000" pitchFamily="2" charset="0"/>
              </a:rPr>
              <a:t>Perkame bilietus</a:t>
            </a:r>
            <a:endParaRPr lang="en-US" dirty="0">
              <a:latin typeface="Segoe Print" panose="02000600000000000000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538693" y="5847007"/>
            <a:ext cx="2562895" cy="9015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  <a:latin typeface="Segoe Print" panose="02000600000000000000" pitchFamily="2" charset="0"/>
              </a:rPr>
              <a:t>Įdomu</a:t>
            </a:r>
            <a:r>
              <a:rPr lang="en-US" dirty="0">
                <a:solidFill>
                  <a:schemeClr val="tx1"/>
                </a:solidFill>
                <a:latin typeface="Segoe Print" panose="02000600000000000000" pitchFamily="2" charset="0"/>
              </a:rPr>
              <a:t>!</a:t>
            </a:r>
          </a:p>
        </p:txBody>
      </p:sp>
      <p:sp>
        <p:nvSpPr>
          <p:cNvPr id="3" name="Oval 2"/>
          <p:cNvSpPr/>
          <p:nvPr/>
        </p:nvSpPr>
        <p:spPr>
          <a:xfrm>
            <a:off x="1046871" y="115651"/>
            <a:ext cx="10306929" cy="1589649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Susipažįstame ne tik su pinigais, bet mokomės lyderystės bei aktyvumo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211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884" y="128789"/>
            <a:ext cx="10490915" cy="1561899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269" y="2040355"/>
            <a:ext cx="3824503" cy="2868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502" y="2842353"/>
            <a:ext cx="3484066" cy="2613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299" y="1927820"/>
            <a:ext cx="3594263" cy="269569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483587" y="261804"/>
            <a:ext cx="9537895" cy="1603717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Nebijome susidurti su sunkumais, mokomės juos įveikti</a:t>
            </a:r>
            <a:br>
              <a:rPr lang="lt-LT" sz="2400" b="1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39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3200" b="1" dirty="0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1" y="2750196"/>
            <a:ext cx="3505806" cy="2629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006" y="2476300"/>
            <a:ext cx="3692505" cy="2769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084" y="2776117"/>
            <a:ext cx="3436687" cy="257751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882140" y="396460"/>
            <a:ext cx="8427720" cy="1294228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Mokomės </a:t>
            </a:r>
            <a:r>
              <a:rPr lang="lt-LT" sz="2400" b="1" dirty="0" err="1">
                <a:solidFill>
                  <a:srgbClr val="C00000"/>
                </a:solidFill>
                <a:latin typeface="Segoe Print" panose="02000600000000000000" pitchFamily="2" charset="0"/>
              </a:rPr>
              <a:t>pasitikė</a:t>
            </a:r>
            <a:r>
              <a:rPr lang="en-US" sz="2400" b="1" dirty="0" err="1">
                <a:solidFill>
                  <a:srgbClr val="C00000"/>
                </a:solidFill>
                <a:latin typeface="Segoe Print" panose="02000600000000000000" pitchFamily="2" charset="0"/>
              </a:rPr>
              <a:t>ti</a:t>
            </a:r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 savimi, </a:t>
            </a:r>
            <a:r>
              <a:rPr lang="lt-LT" sz="2400" b="1" dirty="0" err="1">
                <a:solidFill>
                  <a:srgbClr val="C00000"/>
                </a:solidFill>
                <a:latin typeface="Segoe Print" panose="02000600000000000000" pitchFamily="2" charset="0"/>
              </a:rPr>
              <a:t>bendradarbia</a:t>
            </a:r>
            <a:r>
              <a:rPr lang="en-US" sz="2400" b="1" dirty="0" err="1">
                <a:solidFill>
                  <a:srgbClr val="C00000"/>
                </a:solidFill>
                <a:latin typeface="Segoe Print" panose="02000600000000000000" pitchFamily="2" charset="0"/>
              </a:rPr>
              <a:t>uti</a:t>
            </a:r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. </a:t>
            </a:r>
            <a:br>
              <a:rPr lang="en-US" sz="24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60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4566" y="2227474"/>
            <a:ext cx="4030564" cy="3022923"/>
          </a:xfrm>
          <a:prstGeom prst="rect">
            <a:avLst/>
          </a:prstGeom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565" y="2290666"/>
            <a:ext cx="4009198" cy="300689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61375" y="5525037"/>
            <a:ext cx="2871988" cy="785611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  <a:latin typeface="Segoe Print" panose="02000600000000000000" pitchFamily="2" charset="0"/>
              </a:rPr>
              <a:t>Drauge skaniau</a:t>
            </a:r>
            <a:endParaRPr lang="en-US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353837" y="5434885"/>
            <a:ext cx="2588654" cy="87576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  <a:latin typeface="Segoe Print" panose="02000600000000000000" pitchFamily="2" charset="0"/>
              </a:rPr>
              <a:t>Ir smagiau</a:t>
            </a:r>
            <a:endParaRPr lang="en-US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93033" y="435306"/>
            <a:ext cx="8142222" cy="1392702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rgbClr val="C00000"/>
                </a:solidFill>
                <a:latin typeface="Segoe Print" panose="02000600000000000000" pitchFamily="2" charset="0"/>
              </a:rPr>
              <a:t>Mokomės dirbti komandoje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8242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880" y="2479183"/>
            <a:ext cx="3953352" cy="2965014"/>
          </a:xfrm>
          <a:prstGeom prst="rect">
            <a:avLst/>
          </a:prstGeom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549" y="2479183"/>
            <a:ext cx="4086236" cy="306467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994838" y="365125"/>
            <a:ext cx="8398412" cy="1434905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rgbClr val="FF0000"/>
                </a:solidFill>
                <a:latin typeface="Segoe Print" panose="02000600000000000000" pitchFamily="2" charset="0"/>
              </a:rPr>
              <a:t>Skanumėlis</a:t>
            </a:r>
            <a:r>
              <a:rPr lang="en-US" sz="2400" dirty="0">
                <a:solidFill>
                  <a:srgbClr val="FF0000"/>
                </a:solidFill>
                <a:latin typeface="Segoe Print" panose="02000600000000000000" pitchFamily="2" charset="0"/>
              </a:rPr>
              <a:t>!!!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65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 dirty="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6" descr="https://z-p3-scontent.fvno1-1.fna.fbcdn.net/v/t39.30808-6/311516471_8128348837236287_2299408989584725224_n.jpg?stp=dst-jpg_s600x600&amp;_nc_cat=111&amp;ccb=1-7&amp;_nc_sid=5cd70e&amp;_nc_ohc=K85-w5InlnQAX9nB2_V&amp;_nc_ht=z-p3-scontent.fvno1-1.fna&amp;oh=00_AfBs2ZdJDfhbaUr_3taT0Bpy0z108B09_sGY5AJln2dVBg&amp;oe=6380E76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05930"/>
            <a:ext cx="244400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z-p3-scontent.fvno1-1.fna.fbcdn.net/v/t39.30808-6/311588802_8128349450569559_7750886296606500761_n.jpg?stp=dst-jpg_s600x600&amp;_nc_cat=101&amp;ccb=1-7&amp;_nc_sid=5cd70e&amp;_nc_ohc=COavAsxQB6oAX-qGfth&amp;_nc_ht=z-p3-scontent.fvno1-1.fna&amp;oh=00_AfDZTg8DxR_EQzOrp5DG0gTyF7HyWdVdJPEeBD-Wj7O6Hg&amp;oe=63808F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964" y="2016916"/>
            <a:ext cx="2437831" cy="434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z-p3-scontent.fvno1-1.fna.fbcdn.net/v/t39.30808-6/311605423_8128346853903152_6556575529848202489_n.jpg?stp=dst-jpg_s600x600&amp;_nc_cat=109&amp;ccb=1-7&amp;_nc_sid=5cd70e&amp;_nc_ohc=yVA9oxsn_jcAX-ZRAfy&amp;_nc_ht=z-p3-scontent.fvno1-1.fna&amp;oh=00_AfC9q3NTbTQ3E-IG4TR0xGuwqXB3LFjZldNdGn4FWho30w&amp;oe=637FDD4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708" y="2015392"/>
            <a:ext cx="2438687" cy="434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264202" y="395825"/>
            <a:ext cx="8145193" cy="133643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rgbClr val="C00000"/>
                </a:solidFill>
                <a:latin typeface="Segoe Print" panose="02000600000000000000" pitchFamily="2" charset="0"/>
              </a:rPr>
              <a:t>Mokomės būti atsakingais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1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673</Words>
  <Application>Microsoft Office PowerPoint</Application>
  <PresentationFormat>Plačiaekranė</PresentationFormat>
  <Paragraphs>70</Paragraphs>
  <Slides>43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Segoe Print</vt:lpstr>
      <vt:lpstr>Times New Roman</vt:lpstr>
      <vt:lpstr>Office Theme</vt:lpstr>
      <vt:lpstr>„PowerPoint“ pateiktis</vt:lpstr>
      <vt:lpstr>Projekto metodas apibūdinamas kaip ugdymosi metodas, padedantis išmokti praktiškai naudotis žiniomis.  (Petty, 2007, Šiaučiukėnienė2006)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.</vt:lpstr>
      <vt:lpstr>„PowerPoint“ pateiktis</vt:lpstr>
      <vt:lpstr>Susipažinome su Kauno senamiestyje rastais archeologiniais XV–XVII a. radiniais, pamatėme, kokias gražias koklines krosnis turėjo miestiečiai, bajorai ir LDK valdovai.</vt:lpstr>
      <vt:lpstr>O vėliau kūrybinėse dirbtuvėse patys išbandėme viduramžių amatininko profesiją ir iš molio nusilipdėme suvenyrą ir jį dekoravome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HP</cp:lastModifiedBy>
  <cp:revision>74</cp:revision>
  <dcterms:created xsi:type="dcterms:W3CDTF">2022-11-18T14:38:06Z</dcterms:created>
  <dcterms:modified xsi:type="dcterms:W3CDTF">2023-04-04T10:06:35Z</dcterms:modified>
</cp:coreProperties>
</file>