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7" r:id="rId2"/>
    <p:sldId id="277" r:id="rId3"/>
    <p:sldId id="276" r:id="rId4"/>
    <p:sldId id="278" r:id="rId5"/>
    <p:sldId id="274" r:id="rId6"/>
    <p:sldId id="258" r:id="rId7"/>
    <p:sldId id="273" r:id="rId8"/>
    <p:sldId id="261" r:id="rId9"/>
    <p:sldId id="262" r:id="rId10"/>
    <p:sldId id="260" r:id="rId11"/>
    <p:sldId id="263" r:id="rId12"/>
    <p:sldId id="271" r:id="rId13"/>
    <p:sldId id="264" r:id="rId14"/>
    <p:sldId id="272" r:id="rId15"/>
    <p:sldId id="279" r:id="rId16"/>
    <p:sldId id="269" r:id="rId17"/>
    <p:sldId id="267" r:id="rId18"/>
    <p:sldId id="268" r:id="rId19"/>
    <p:sldId id="265" r:id="rId20"/>
    <p:sldId id="266" r:id="rId21"/>
    <p:sldId id="280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42BC11-90CF-49FF-8D61-E8A8AAFE1BB6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68CCA7D-1404-4068-AB93-6968EFC37502}" type="pres">
      <dgm:prSet presAssocID="{B842BC11-90CF-49FF-8D61-E8A8AAFE1BB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t-LT"/>
        </a:p>
      </dgm:t>
    </dgm:pt>
  </dgm:ptLst>
  <dgm:cxnLst>
    <dgm:cxn modelId="{7095E1F8-4EDE-4430-B07D-B7175589A733}" type="presOf" srcId="{B842BC11-90CF-49FF-8D61-E8A8AAFE1BB6}" destId="{068CCA7D-1404-4068-AB93-6968EFC3750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11/29/2022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11/29/2022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11/29/2022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11/29/2022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2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80267" y="699911"/>
            <a:ext cx="7247466" cy="846667"/>
          </a:xfrm>
        </p:spPr>
        <p:txBody>
          <a:bodyPr>
            <a:normAutofit/>
          </a:bodyPr>
          <a:lstStyle/>
          <a:p>
            <a:r>
              <a:rPr lang="lt-LT" sz="2400" dirty="0"/>
              <a:t>„MOKYMASIS KARTU ĮKVEPIA: </a:t>
            </a: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>KAIP </a:t>
            </a:r>
            <a:r>
              <a:rPr lang="lt-LT" sz="2400" dirty="0"/>
              <a:t>SEKASI UGDYTI VAIKŲ VERSLUMĄ?“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65600" y="2991556"/>
            <a:ext cx="6958012" cy="1656644"/>
          </a:xfrm>
        </p:spPr>
        <p:txBody>
          <a:bodyPr>
            <a:normAutofit fontScale="55000" lnSpcReduction="20000"/>
          </a:bodyPr>
          <a:lstStyle/>
          <a:p>
            <a:r>
              <a:rPr lang="lt-LT" sz="3800" b="1" dirty="0"/>
              <a:t>„Kaip žaidžiant skatinti vaikų verslumą?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algn="r"/>
            <a:r>
              <a:rPr lang="lt-LT" dirty="0"/>
              <a:t>Kauno Tirkiliškių </a:t>
            </a:r>
            <a:r>
              <a:rPr lang="lt-LT" dirty="0" smtClean="0"/>
              <a:t>lopšelis-darželis</a:t>
            </a:r>
            <a:endParaRPr lang="lt-LT" dirty="0"/>
          </a:p>
          <a:p>
            <a:pPr algn="r"/>
            <a:r>
              <a:rPr lang="lt-LT" dirty="0"/>
              <a:t>mokytoja metodininkė Asta </a:t>
            </a:r>
            <a:r>
              <a:rPr lang="lt-LT" dirty="0" smtClean="0"/>
              <a:t>Venckūnienė</a:t>
            </a:r>
          </a:p>
          <a:p>
            <a:pPr algn="r"/>
            <a:endParaRPr lang="lt-LT" dirty="0"/>
          </a:p>
          <a:p>
            <a:pPr algn="ctr"/>
            <a:r>
              <a:rPr lang="lt-LT" dirty="0" smtClean="0"/>
              <a:t>2022</a:t>
            </a:r>
            <a:endParaRPr lang="lt-LT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Kodėl verslumas yra labai svarbus?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8233" y="1775178"/>
            <a:ext cx="3171825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9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Nes jis yra pagrindinis būdas, padedantis prisitaikyti prie </a:t>
            </a:r>
            <a:r>
              <a:rPr lang="lt-LT" dirty="0" smtClean="0"/>
              <a:t>gyvenimo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5212" y="2016902"/>
            <a:ext cx="4143232" cy="31037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13" y="2497833"/>
            <a:ext cx="4206720" cy="315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4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Norint ugdyti vaikų verslumą, labai </a:t>
            </a:r>
            <a:r>
              <a:rPr lang="lt-LT" dirty="0" smtClean="0"/>
              <a:t>svarbu:</a:t>
            </a: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62166" y="2219121"/>
            <a:ext cx="4386908" cy="3290181"/>
          </a:xfrm>
        </p:spPr>
      </p:pic>
    </p:spTree>
    <p:extLst>
      <p:ext uri="{BB962C8B-B14F-4D97-AF65-F5344CB8AC3E}">
        <p14:creationId xmlns:p14="http://schemas.microsoft.com/office/powerpoint/2010/main" val="395993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028" y="256032"/>
            <a:ext cx="9436772" cy="155448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/>
            </a:r>
            <a:br>
              <a:rPr lang="lt-LT" dirty="0" smtClean="0"/>
            </a:br>
            <a:r>
              <a:rPr lang="lt-LT" b="1" dirty="0" smtClean="0"/>
              <a:t>Tyrinėti </a:t>
            </a:r>
            <a:r>
              <a:rPr lang="lt-LT" b="1" dirty="0"/>
              <a:t>aplinką, pažinti ją ir mokytis sisteminti savo stebėjimus, juos apibendrinti, daryti </a:t>
            </a:r>
            <a:r>
              <a:rPr lang="lt-LT" b="1" dirty="0" smtClean="0"/>
              <a:t>išvadas</a:t>
            </a:r>
            <a:endParaRPr lang="lt-LT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812" y="2529794"/>
            <a:ext cx="1565913" cy="3485420"/>
          </a:xfrm>
          <a:prstGeom prst="rect">
            <a:avLst/>
          </a:prstGeom>
        </p:spPr>
      </p:pic>
      <p:pic>
        <p:nvPicPr>
          <p:cNvPr id="3074" name="Picture 2" descr="https://z-p3-scontent.fvno1-1.fna.fbcdn.net/v/t39.30808-6/308963232_7991827870888385_4500801999451099471_n.jpg?stp=dst-jpg_s600x600&amp;_nc_cat=111&amp;ccb=1-7&amp;_nc_sid=5cd70e&amp;_nc_ohc=yDJkWwFG-5sAX9Tk71U&amp;_nc_ht=z-p3-scontent.fvno1-1.fna&amp;oh=00_AfAxrg7DCw9b1m5lU3fFAEC4xpQuHtbn1pKud07JWf1ZHw&amp;oe=6380156F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193" y="2625050"/>
            <a:ext cx="1477216" cy="329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z-p3-scontent.fvno1-1.fna.fbcdn.net/v/t39.30808-6/309039095_7991828480888324_4253903739172272661_n.jpg?stp=dst-jpg_s600x600&amp;_nc_cat=101&amp;ccb=1-7&amp;_nc_sid=5cd70e&amp;_nc_ohc=etf5qvLUeYQAX_ewDPH&amp;_nc_ht=z-p3-scontent.fvno1-1.fna&amp;oh=00_AfD80qLEjg4A_LBcjcvpht6DvQWTKDJIsEt3TOM0_LWiYw&amp;oe=638088B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005" y="1885245"/>
            <a:ext cx="1505236" cy="33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2078" y="1810512"/>
            <a:ext cx="1573790" cy="350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1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65214" y="304800"/>
            <a:ext cx="9851142" cy="1447797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>Vienas svarbiausių verslumo veiksnių –būti kūrybiškam</a:t>
            </a:r>
            <a:r>
              <a:rPr lang="en-US" dirty="0" smtClean="0"/>
              <a:t>!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065214" y="1752599"/>
            <a:ext cx="10058400" cy="5020733"/>
          </a:xfrm>
        </p:spPr>
        <p:txBody>
          <a:bodyPr/>
          <a:lstStyle/>
          <a:p>
            <a:endParaRPr b="1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711" y="2712613"/>
            <a:ext cx="1741118" cy="3100705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469" y="3161194"/>
            <a:ext cx="3924220" cy="2203541"/>
          </a:xfrm>
          <a:prstGeom prst="rect">
            <a:avLst/>
          </a:prstGeom>
        </p:spPr>
      </p:pic>
      <p:pic>
        <p:nvPicPr>
          <p:cNvPr id="7" name="Content Placeholder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605" y="2712613"/>
            <a:ext cx="3403917" cy="191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842" y="219456"/>
            <a:ext cx="10062910" cy="1639824"/>
          </a:xfrm>
        </p:spPr>
        <p:txBody>
          <a:bodyPr>
            <a:normAutofit/>
          </a:bodyPr>
          <a:lstStyle/>
          <a:p>
            <a:pPr algn="ctr"/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3842" y="2550567"/>
            <a:ext cx="3766828" cy="2113099"/>
          </a:xfrm>
          <a:prstGeom prst="rect">
            <a:avLst/>
          </a:prstGeom>
        </p:spPr>
      </p:pic>
      <p:pic>
        <p:nvPicPr>
          <p:cNvPr id="1028" name="Picture 4" descr="https://z-p3-scontent.fvno1-1.fna.fbcdn.net/v/t39.30808-6/311662219_8128342483903589_3691242862039611744_n.jpg?stp=dst-jpg_s600x600&amp;_nc_cat=110&amp;ccb=1-7&amp;_nc_sid=5cd70e&amp;_nc_ohc=r24SaXFl06IAX_sjsO-&amp;_nc_ht=z-p3-scontent.fvno1-1.fna&amp;oh=00_AfCzOia0dhIYPPMli6YQ83flaS-G7cc7mjZ0ZK6ss6ND6A&amp;oe=637FC57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746" y="1757679"/>
            <a:ext cx="2437831" cy="434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z-p3-scontent.fvno1-1.fna.fbcdn.net/v/t39.30808-6/312468259_8128341653903672_5288485379466405087_n.jpg?stp=dst-jpg_s600x600&amp;_nc_cat=107&amp;ccb=1-7&amp;_nc_sid=5cd70e&amp;_nc_ohc=THJj2kQZdwYAX_UukBj&amp;tn=LFGcwLqQzq6U9GwW&amp;_nc_ht=z-p3-scontent.fvno1-1.fna&amp;oh=00_AfDe5h1JXnFkbBBf7OYZJiWD1AejEkqh9dsCyemQSAKxBg&amp;oe=6380CA2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365" y="2448722"/>
            <a:ext cx="3943519" cy="221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68500" y="393057"/>
            <a:ext cx="1817511" cy="1466223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dirty="0" smtClean="0">
                <a:solidFill>
                  <a:schemeClr val="tx2"/>
                </a:solidFill>
              </a:rPr>
              <a:t>Ir......</a:t>
            </a:r>
            <a:endParaRPr lang="lt-LT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41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584" y="304800"/>
            <a:ext cx="9880030" cy="920496"/>
          </a:xfrm>
        </p:spPr>
        <p:txBody>
          <a:bodyPr/>
          <a:lstStyle/>
          <a:p>
            <a:pPr algn="ctr"/>
            <a:r>
              <a:rPr lang="lt-LT" b="1" smtClean="0"/>
              <a:t>Būti </a:t>
            </a:r>
            <a:r>
              <a:rPr lang="lt-LT" b="1" smtClean="0"/>
              <a:t>kantriam</a:t>
            </a:r>
            <a:r>
              <a:rPr lang="lt-LT" b="1" dirty="0" smtClean="0"/>
              <a:t>. </a:t>
            </a:r>
            <a:r>
              <a:rPr lang="lt-LT" b="1" dirty="0"/>
              <a:t>I</a:t>
            </a:r>
            <a:r>
              <a:rPr lang="lt-LT" b="1" dirty="0" smtClean="0"/>
              <a:t>r...</a:t>
            </a:r>
            <a:endParaRPr lang="en-US" b="1" dirty="0"/>
          </a:p>
        </p:txBody>
      </p:sp>
      <p:graphicFrame>
        <p:nvGraphicFramePr>
          <p:cNvPr id="9" name="Content Placeholder 8" descr="Basic Block List showing 6 groups of boxes, each a different color, arranged from left to right and top to bottom by row with 2 boxes in each row.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8765566"/>
              </p:ext>
            </p:extLst>
          </p:nvPr>
        </p:nvGraphicFramePr>
        <p:xfrm>
          <a:off x="11741727" y="5962189"/>
          <a:ext cx="2662901" cy="2473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https://z-p3-scontent.fvno1-1.fna.fbcdn.net/v/t39.30808-6/312951774_8174510882620082_5544903980078809159_n.jpg?stp=dst-jpg_s600x600&amp;_nc_cat=105&amp;ccb=1-7&amp;_nc_sid=5cd70e&amp;_nc_ohc=kNTMlt5nf-EAX8fkExn&amp;_nc_ht=z-p3-scontent.fvno1-1.fna&amp;oh=00_AfCccJH4Y8KwnRcEjq-l4eQ0S5hDWYgibCVtx2yWR9QMKg&amp;oe=637D5A22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53" y="2480285"/>
            <a:ext cx="2234348" cy="2979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z-p3-scontent.fvno1-1.fna.fbcdn.net/v/t39.30808-6/313411244_8174515595952944_6378428367302664199_n.jpg?stp=dst-jpg_s600x600&amp;_nc_cat=110&amp;ccb=1-7&amp;_nc_sid=5cd70e&amp;_nc_ohc=fwanTh954WcAX8mOdpX&amp;_nc_ht=z-p3-scontent.fvno1-1.fna&amp;oh=00_AfBSz-y1hLcBQSUk48lySA0rDK5fCTkRGS93f4WAxZGyyQ&amp;oe=637BBEC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51" y="2951864"/>
            <a:ext cx="2714632" cy="203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z-p3-scontent.fvno1-1.fna.fbcdn.net/v/t39.30808-6/313427829_8174524969285340_674176467749571613_n.jpg?stp=dst-jpg_s600x600&amp;_nc_cat=102&amp;ccb=1-7&amp;_nc_sid=5cd70e&amp;_nc_ohc=VjIDTPeba4YAX-Pwysz&amp;_nc_oc=AQm3Li3nepzs_G09mVqILSwu6pX2YYDA9-CVgyS1R9awZ0jMdDmWH248r14KmWsuxNo&amp;tn=LFGcwLqQzq6U9GwW&amp;_nc_ht=z-p3-scontent.fvno1-1.fna&amp;oh=00_AfCJp4IIOPzdnRHXQlm6hCQ9vpWWRHidWxrGl4xm7wyZNQ&amp;oe=637D128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172" y="2849903"/>
            <a:ext cx="1976798" cy="263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z-p3-scontent.fvno1-1.fna.fbcdn.net/v/t39.30808-6/312537160_8174519089285928_8930885968662429021_n.jpg?stp=dst-jpg_s600x600&amp;_nc_cat=105&amp;ccb=1-7&amp;_nc_sid=5cd70e&amp;_nc_ohc=eIl8VAN7Sl4AX-ktoOA&amp;tn=LFGcwLqQzq6U9GwW&amp;_nc_ht=z-p3-scontent.fvno1-1.fna&amp;oh=00_AfBwe96_paFHjKOcSeK7rpIGzQl7Jz3-I936JDIFGouurw&amp;oe=637CD7BB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960" y="2480285"/>
            <a:ext cx="2531225" cy="337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3200" y="349957"/>
            <a:ext cx="3510170" cy="1185332"/>
          </a:xfrm>
        </p:spPr>
        <p:txBody>
          <a:bodyPr/>
          <a:lstStyle/>
          <a:p>
            <a:pPr algn="ctr"/>
            <a:r>
              <a:rPr lang="lt-LT" b="1" dirty="0" smtClean="0"/>
              <a:t>Siekiančiam </a:t>
            </a:r>
            <a:r>
              <a:rPr lang="lt-LT" b="1" dirty="0"/>
              <a:t>savo tikslo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Gali būti 3 žmonės, vaikas, žmonės stovi ir avalynė vaizdas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r="1250"/>
          <a:stretch>
            <a:fillRect/>
          </a:stretch>
        </p:blipFill>
        <p:spPr bwMode="auto">
          <a:xfrm>
            <a:off x="986197" y="1059414"/>
            <a:ext cx="5696825" cy="4382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8775" y="1535289"/>
            <a:ext cx="2528711" cy="18956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759" y="3555521"/>
            <a:ext cx="1946255" cy="25950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88213" y="3555520"/>
            <a:ext cx="1945157" cy="259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04" y="0"/>
            <a:ext cx="1006291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/>
            </a:r>
            <a:br>
              <a:rPr lang="lt-LT" dirty="0"/>
            </a:br>
            <a:r>
              <a:rPr lang="lt-LT" b="1" dirty="0" smtClean="0"/>
              <a:t>Taip pat </a:t>
            </a:r>
            <a:r>
              <a:rPr lang="lt-LT" b="1" dirty="0"/>
              <a:t>l</a:t>
            </a:r>
            <a:r>
              <a:rPr lang="lt-LT" b="1" dirty="0" smtClean="0"/>
              <a:t>abai svarbu</a:t>
            </a:r>
            <a:r>
              <a:rPr lang="lt-LT" dirty="0" smtClean="0"/>
              <a:t> </a:t>
            </a:r>
            <a:r>
              <a:rPr lang="lt-LT" b="1" dirty="0"/>
              <a:t>m</a:t>
            </a:r>
            <a:r>
              <a:rPr lang="lt-LT" b="1" dirty="0" smtClean="0"/>
              <a:t>okėti </a:t>
            </a:r>
            <a:r>
              <a:rPr lang="lt-LT" b="1" dirty="0"/>
              <a:t>komunikuoti, pasakoti, pristatyti savo </a:t>
            </a:r>
            <a:r>
              <a:rPr lang="lt-LT" b="1" dirty="0" smtClean="0"/>
              <a:t>mintis </a:t>
            </a:r>
            <a:r>
              <a:rPr lang="lt-LT" b="1" dirty="0"/>
              <a:t>bei </a:t>
            </a:r>
            <a:r>
              <a:rPr lang="lt-LT" b="1" dirty="0" smtClean="0"/>
              <a:t>idėjas</a:t>
            </a:r>
            <a:r>
              <a:rPr lang="lt-LT" b="1" dirty="0"/>
              <a:t/>
            </a:r>
            <a:br>
              <a:rPr lang="lt-LT" b="1" dirty="0"/>
            </a:br>
            <a:endParaRPr lang="en-US" b="1" dirty="0"/>
          </a:p>
        </p:txBody>
      </p:sp>
      <p:pic>
        <p:nvPicPr>
          <p:cNvPr id="14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17" y="1699888"/>
            <a:ext cx="4238307" cy="2379908"/>
          </a:xfrm>
          <a:prstGeom prst="rect">
            <a:avLst/>
          </a:prstGeom>
        </p:spPr>
      </p:pic>
      <p:pic>
        <p:nvPicPr>
          <p:cNvPr id="1026" name="Picture 2" descr="https://z-p3-scontent.fvno1-1.fna.fbcdn.net/v/t39.30808-6/312885763_8128344320570072_2243865473201455465_n.jpg?stp=dst-jpg_s600x600&amp;_nc_cat=101&amp;ccb=1-7&amp;_nc_sid=5cd70e&amp;_nc_ohc=2smqw8A3Pr8AX-FjUHw&amp;_nc_ht=z-p3-scontent.fvno1-1.fna&amp;oh=00_AfDfRktOjMnKqA9RCUYsrZRT5k6HqnHfF9HXTAkbWS2wEA&amp;oe=637C8FD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448" y="1699888"/>
            <a:ext cx="4184765" cy="235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z-p3-scontent.fvno1-1.fna.fbcdn.net/v/t39.30808-6/311574340_8128343527236818_1456993971548669377_n.jpg?stp=dst-jpg_s600x600&amp;_nc_cat=104&amp;ccb=1-7&amp;_nc_sid=5cd70e&amp;_nc_ohc=COK030POrIUAX-jz8Og&amp;_nc_ht=z-p3-scontent.fvno1-1.fna&amp;oh=00_AfArg06o0HQ5G_5ET9vaqLyNZ8jtFVlOZsnnhjQep93liQ&amp;oe=637BBC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039" y="4255684"/>
            <a:ext cx="4094912" cy="229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80088" y="4910666"/>
            <a:ext cx="6743523" cy="880533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 smtClean="0">
                <a:solidFill>
                  <a:schemeClr val="tx2"/>
                </a:solidFill>
              </a:rPr>
              <a:t>Nebijo</a:t>
            </a:r>
            <a:r>
              <a:rPr lang="en-US" sz="3200" b="1" dirty="0" smtClean="0">
                <a:solidFill>
                  <a:schemeClr val="tx2"/>
                </a:solidFill>
              </a:rPr>
              <a:t>ti</a:t>
            </a:r>
            <a:r>
              <a:rPr lang="lt-LT" sz="3200" b="1" dirty="0" smtClean="0">
                <a:solidFill>
                  <a:schemeClr val="tx2"/>
                </a:solidFill>
              </a:rPr>
              <a:t> </a:t>
            </a:r>
            <a:r>
              <a:rPr lang="lt-LT" sz="3200" b="1" dirty="0">
                <a:solidFill>
                  <a:schemeClr val="tx2"/>
                </a:solidFill>
              </a:rPr>
              <a:t>susidurti su sunkumais, </a:t>
            </a:r>
            <a:r>
              <a:rPr lang="lt-LT" sz="3200" b="1" dirty="0" smtClean="0">
                <a:solidFill>
                  <a:schemeClr val="tx2"/>
                </a:solidFill>
              </a:rPr>
              <a:t>mokė</a:t>
            </a:r>
            <a:r>
              <a:rPr lang="en-US" sz="3200" b="1" dirty="0" smtClean="0">
                <a:solidFill>
                  <a:schemeClr val="tx2"/>
                </a:solidFill>
              </a:rPr>
              <a:t>ti</a:t>
            </a:r>
            <a:r>
              <a:rPr lang="lt-LT" sz="3200" b="1" dirty="0" smtClean="0">
                <a:solidFill>
                  <a:schemeClr val="tx2"/>
                </a:solidFill>
              </a:rPr>
              <a:t> </a:t>
            </a:r>
            <a:r>
              <a:rPr lang="lt-LT" sz="3200" b="1" dirty="0">
                <a:solidFill>
                  <a:schemeClr val="tx2"/>
                </a:solidFill>
              </a:rPr>
              <a:t>juos </a:t>
            </a:r>
            <a:r>
              <a:rPr lang="lt-LT" sz="3200" b="1" dirty="0" smtClean="0">
                <a:solidFill>
                  <a:schemeClr val="tx2"/>
                </a:solidFill>
              </a:rPr>
              <a:t>įveikti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072" y="665824"/>
            <a:ext cx="3989034" cy="2991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8900" y="1077813"/>
            <a:ext cx="4026739" cy="30200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419" y="3924993"/>
            <a:ext cx="35560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990" y="295792"/>
            <a:ext cx="4189621" cy="31422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47822" y="4276724"/>
            <a:ext cx="6675790" cy="913883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sz="2800" b="1" dirty="0" smtClean="0">
                <a:solidFill>
                  <a:schemeClr val="tx2"/>
                </a:solidFill>
              </a:rPr>
              <a:t>Pasitikė</a:t>
            </a:r>
            <a:r>
              <a:rPr lang="en-US" sz="2800" b="1" dirty="0" smtClean="0">
                <a:solidFill>
                  <a:schemeClr val="tx2"/>
                </a:solidFill>
              </a:rPr>
              <a:t>ti</a:t>
            </a:r>
            <a:r>
              <a:rPr lang="lt-LT" sz="2800" b="1" dirty="0" smtClean="0">
                <a:solidFill>
                  <a:schemeClr val="tx2"/>
                </a:solidFill>
              </a:rPr>
              <a:t> savimi.</a:t>
            </a:r>
            <a:r>
              <a:rPr lang="lt-LT" sz="2800" dirty="0"/>
              <a:t> </a:t>
            </a:r>
            <a:endParaRPr lang="en-US" sz="2800" dirty="0" smtClean="0"/>
          </a:p>
          <a:p>
            <a:pPr algn="ctr"/>
            <a:r>
              <a:rPr lang="en-US" sz="2800" b="1" dirty="0" err="1" smtClean="0">
                <a:solidFill>
                  <a:schemeClr val="tx2"/>
                </a:solidFill>
              </a:rPr>
              <a:t>Mok</a:t>
            </a:r>
            <a:r>
              <a:rPr lang="lt-LT" sz="2800" b="1" dirty="0" smtClean="0">
                <a:solidFill>
                  <a:schemeClr val="tx2"/>
                </a:solidFill>
              </a:rPr>
              <a:t>ė</a:t>
            </a:r>
            <a:r>
              <a:rPr lang="en-US" sz="2800" b="1" dirty="0" smtClean="0">
                <a:solidFill>
                  <a:schemeClr val="tx2"/>
                </a:solidFill>
              </a:rPr>
              <a:t>ti</a:t>
            </a:r>
            <a:r>
              <a:rPr lang="lt-LT" sz="2800" b="1" dirty="0" smtClean="0">
                <a:solidFill>
                  <a:schemeClr val="tx2"/>
                </a:solidFill>
              </a:rPr>
              <a:t> </a:t>
            </a:r>
            <a:r>
              <a:rPr lang="lt-LT" sz="2800" b="1" dirty="0">
                <a:solidFill>
                  <a:schemeClr val="tx2"/>
                </a:solidFill>
              </a:rPr>
              <a:t>b</a:t>
            </a:r>
            <a:r>
              <a:rPr lang="lt-LT" sz="2800" b="1" dirty="0" smtClean="0">
                <a:solidFill>
                  <a:schemeClr val="tx2"/>
                </a:solidFill>
              </a:rPr>
              <a:t>endradarbia</a:t>
            </a:r>
            <a:r>
              <a:rPr lang="en-US" sz="2800" b="1" dirty="0" err="1" smtClean="0">
                <a:solidFill>
                  <a:schemeClr val="tx2"/>
                </a:solidFill>
              </a:rPr>
              <a:t>uti</a:t>
            </a:r>
            <a:r>
              <a:rPr lang="lt-LT" sz="2800" b="1" dirty="0" smtClean="0">
                <a:solidFill>
                  <a:schemeClr val="tx2"/>
                </a:solidFill>
              </a:rPr>
              <a:t>. </a:t>
            </a:r>
            <a:endParaRPr lang="en-US" sz="2800" b="1" dirty="0">
              <a:solidFill>
                <a:schemeClr val="tx2"/>
              </a:solidFill>
            </a:endParaRP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5707" y="642938"/>
            <a:ext cx="3263900" cy="2447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39" y="3863429"/>
            <a:ext cx="3784573" cy="283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3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2"/>
                </a:solidFill>
              </a:rPr>
              <a:t>Dirbti </a:t>
            </a:r>
            <a:r>
              <a:rPr lang="lt-LT" b="1" dirty="0">
                <a:solidFill>
                  <a:schemeClr val="tx2"/>
                </a:solidFill>
              </a:rPr>
              <a:t>komandoje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2" y="1681163"/>
            <a:ext cx="4960684" cy="565326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tx2"/>
                </a:solidFill>
              </a:rPr>
              <a:t>Drauge skaniau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30312" y="2505075"/>
            <a:ext cx="4635500" cy="347662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2536" y="1681163"/>
            <a:ext cx="4795711" cy="565326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tx2"/>
                </a:solidFill>
              </a:rPr>
              <a:t>Ir smagiau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32537" y="2505075"/>
            <a:ext cx="46355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2"/>
                </a:solidFill>
              </a:rPr>
              <a:t>Skanumėlis</a:t>
            </a:r>
            <a:r>
              <a:rPr lang="en-US" b="1" dirty="0" smtClean="0">
                <a:solidFill>
                  <a:schemeClr val="tx2"/>
                </a:solidFill>
              </a:rPr>
              <a:t>!!!!</a:t>
            </a:r>
            <a:endParaRPr lang="lt-LT" b="1" dirty="0">
              <a:solidFill>
                <a:schemeClr val="tx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30122" y="1681163"/>
            <a:ext cx="4635500" cy="3476625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1681163"/>
            <a:ext cx="46355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31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4800"/>
            <a:ext cx="10026334" cy="993648"/>
          </a:xfrm>
        </p:spPr>
        <p:txBody>
          <a:bodyPr/>
          <a:lstStyle/>
          <a:p>
            <a:pPr algn="ctr"/>
            <a:r>
              <a:rPr lang="lt-LT" b="1" dirty="0" smtClean="0"/>
              <a:t>Būti atsakingam</a:t>
            </a:r>
            <a:endParaRPr lang="lt-LT" b="1" dirty="0"/>
          </a:p>
        </p:txBody>
      </p:sp>
      <p:pic>
        <p:nvPicPr>
          <p:cNvPr id="4" name="Picture 6" descr="https://z-p3-scontent.fvno1-1.fna.fbcdn.net/v/t39.30808-6/311516471_8128348837236287_2299408989584725224_n.jpg?stp=dst-jpg_s600x600&amp;_nc_cat=111&amp;ccb=1-7&amp;_nc_sid=5cd70e&amp;_nc_ohc=K85-w5InlnQAX9nB2_V&amp;_nc_ht=z-p3-scontent.fvno1-1.fna&amp;oh=00_AfBs2ZdJDfhbaUr_3taT0Bpy0z108B09_sGY5AJln2dVBg&amp;oe=6380E76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05" y="1524000"/>
            <a:ext cx="2375344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z-p3-scontent.fvno1-1.fna.fbcdn.net/v/t39.30808-6/311588802_8128349450569559_7750886296606500761_n.jpg?stp=dst-jpg_s600x600&amp;_nc_cat=101&amp;ccb=1-7&amp;_nc_sid=5cd70e&amp;_nc_ohc=COavAsxQB6oAX-qGfth&amp;_nc_ht=z-p3-scontent.fvno1-1.fna&amp;oh=00_AfDZTg8DxR_EQzOrp5DG0gTyF7HyWdVdJPEeBD-Wj7O6Hg&amp;oe=63808F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297" y="1524000"/>
            <a:ext cx="2437831" cy="434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z-p3-scontent.fvno1-1.fna.fbcdn.net/v/t39.30808-6/311605423_8128346853903152_6556575529848202489_n.jpg?stp=dst-jpg_s600x600&amp;_nc_cat=109&amp;ccb=1-7&amp;_nc_sid=5cd70e&amp;_nc_ohc=yVA9oxsn_jcAX-ZRAfy&amp;_nc_ht=z-p3-scontent.fvno1-1.fna&amp;oh=00_AfC9q3NTbTQ3E-IG4TR0xGuwqXB3LFjZldNdGn4FWho30w&amp;oe=637FDD4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2277" y="1524000"/>
            <a:ext cx="2438687" cy="434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92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8125" r="18125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" name="Picture Placeholder 1"/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291" r="129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" name="Picture Placeholder 2"/>
          <p:cNvPicPr>
            <a:picLocks noGrp="1" noChangeAspect="1"/>
          </p:cNvPicPr>
          <p:nvPr>
            <p:ph type="pic" sz="quarter" idx="19"/>
          </p:nvPr>
        </p:nvPicPr>
        <p:blipFill>
          <a:blip r:embed="rId4"/>
          <a:srcRect l="1291" r="1291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half" idx="21"/>
          </p:nvPr>
        </p:nvSpPr>
        <p:spPr>
          <a:xfrm>
            <a:off x="9066214" y="2528710"/>
            <a:ext cx="2956452" cy="1253067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 smtClean="0">
                <a:solidFill>
                  <a:schemeClr val="tx2"/>
                </a:solidFill>
              </a:rPr>
              <a:t>Mokėti girdėti kitą</a:t>
            </a:r>
            <a:endParaRPr lang="en-US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1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65028" y="304799"/>
            <a:ext cx="9858586" cy="248357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t="25494" b="2549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 smtClean="0">
                <a:solidFill>
                  <a:schemeClr val="tx2"/>
                </a:solidFill>
              </a:rPr>
              <a:t>Susidoroti su nes</a:t>
            </a:r>
            <a:r>
              <a:rPr lang="lt-LT" sz="2800" b="1" dirty="0">
                <a:solidFill>
                  <a:schemeClr val="tx2"/>
                </a:solidFill>
              </a:rPr>
              <a:t>ė</a:t>
            </a:r>
            <a:r>
              <a:rPr lang="lt-LT" sz="2800" b="1" dirty="0" smtClean="0">
                <a:solidFill>
                  <a:schemeClr val="tx2"/>
                </a:solidFill>
              </a:rPr>
              <a:t>kmėmis</a:t>
            </a:r>
            <a:r>
              <a:rPr lang="en-US" sz="2800" b="1" dirty="0" smtClean="0">
                <a:solidFill>
                  <a:schemeClr val="tx2"/>
                </a:solidFill>
              </a:rPr>
              <a:t>!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19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b="1" dirty="0" err="1" smtClean="0">
                <a:solidFill>
                  <a:schemeClr val="tx2"/>
                </a:solidFill>
              </a:rPr>
              <a:t>Spr</a:t>
            </a:r>
            <a:r>
              <a:rPr lang="lt-LT" sz="2800" b="1" dirty="0" smtClean="0">
                <a:solidFill>
                  <a:schemeClr val="tx2"/>
                </a:solidFill>
              </a:rPr>
              <a:t>ę</a:t>
            </a:r>
            <a:r>
              <a:rPr lang="en-US" sz="2800" b="1" dirty="0" err="1" smtClean="0">
                <a:solidFill>
                  <a:schemeClr val="tx2"/>
                </a:solidFill>
              </a:rPr>
              <a:t>sti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 err="1" smtClean="0">
                <a:solidFill>
                  <a:schemeClr val="tx2"/>
                </a:solidFill>
              </a:rPr>
              <a:t>problemas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https://z-p3-scontent.fvno1-1.fna.fbcdn.net/v/t39.30808-6/314508862_8207620805975756_3327329315006618668_n.jpg?stp=dst-jpg_s600x600&amp;_nc_cat=109&amp;ccb=1-7&amp;_nc_sid=5cd70e&amp;_nc_ohc=ZWd8hxdU7t0AX_vUzjE&amp;_nc_ht=z-p3-scontent.fvno1-1.fna&amp;oh=00_AfCqnahs9uv68PNwiYQY-SSXMJVkUEaKQvEv_HJVglDzww&amp;oe=63812385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34" b="643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smtClean="0"/>
              <a:t>Verslumas </a:t>
            </a:r>
            <a:r>
              <a:rPr lang="lt-LT" b="1" dirty="0"/>
              <a:t>tai ne tik pinigų pažinimas, </a:t>
            </a:r>
            <a:r>
              <a:rPr lang="en-US" b="1" dirty="0" smtClean="0"/>
              <a:t>tai- </a:t>
            </a:r>
            <a:r>
              <a:rPr lang="lt-LT" b="1" dirty="0" smtClean="0"/>
              <a:t>lyderystė </a:t>
            </a:r>
            <a:r>
              <a:rPr lang="lt-LT" b="1" dirty="0"/>
              <a:t>ir aktyvumas</a:t>
            </a:r>
            <a:endParaRPr lang="en-US" b="1" dirty="0"/>
          </a:p>
        </p:txBody>
      </p:sp>
      <p:pic>
        <p:nvPicPr>
          <p:cNvPr id="2" name="Picture Placeholder 1"/>
          <p:cNvPicPr>
            <a:picLocks noGrp="1" noChangeAspect="1"/>
          </p:cNvPicPr>
          <p:nvPr>
            <p:ph type="pic" sz="quarter" idx="19"/>
          </p:nvPr>
        </p:nvPicPr>
        <p:blipFill>
          <a:blip r:embed="rId2"/>
          <a:srcRect t="11645" b="1164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2"/>
                </a:solidFill>
              </a:rPr>
              <a:t>Gaminame bilietus į muziejų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13315" r="1331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2"/>
                </a:solidFill>
              </a:rPr>
              <a:t>Perkame bilietus</a:t>
            </a:r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20"/>
          </p:nvPr>
        </p:nvPicPr>
        <p:blipFill>
          <a:blip r:embed="rId4"/>
          <a:srcRect l="13336" r="1333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pPr algn="ctr"/>
            <a:r>
              <a:rPr lang="lt-LT" b="1" dirty="0" smtClean="0">
                <a:solidFill>
                  <a:schemeClr val="tx2"/>
                </a:solidFill>
              </a:rPr>
              <a:t>Įdomu</a:t>
            </a:r>
            <a:r>
              <a:rPr lang="en-US" b="1" dirty="0" smtClean="0">
                <a:solidFill>
                  <a:schemeClr val="tx2"/>
                </a:solidFill>
              </a:rPr>
              <a:t>!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3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941" y="280416"/>
            <a:ext cx="10058402" cy="1219200"/>
          </a:xfrm>
        </p:spPr>
        <p:txBody>
          <a:bodyPr/>
          <a:lstStyle/>
          <a:p>
            <a:pPr algn="ctr"/>
            <a:r>
              <a:rPr lang="en-US" b="1" dirty="0" err="1" smtClean="0"/>
              <a:t>Taip</a:t>
            </a:r>
            <a:r>
              <a:rPr lang="en-US" b="1" dirty="0" smtClean="0"/>
              <a:t> pat </a:t>
            </a:r>
            <a:r>
              <a:rPr lang="en-US" b="1" dirty="0" err="1" smtClean="0"/>
              <a:t>labai</a:t>
            </a:r>
            <a:r>
              <a:rPr lang="en-US" b="1" dirty="0" smtClean="0"/>
              <a:t> </a:t>
            </a:r>
            <a:r>
              <a:rPr lang="en-US" b="1" dirty="0" err="1" smtClean="0"/>
              <a:t>svarbu</a:t>
            </a:r>
            <a:r>
              <a:rPr lang="en-US" b="1" dirty="0" smtClean="0"/>
              <a:t>, </a:t>
            </a:r>
            <a:r>
              <a:rPr lang="en-US" b="1" dirty="0" err="1" smtClean="0"/>
              <a:t>vertinti</a:t>
            </a:r>
            <a:r>
              <a:rPr lang="en-US" b="1" dirty="0" smtClean="0"/>
              <a:t> save </a:t>
            </a:r>
            <a:r>
              <a:rPr lang="en-US" b="1" dirty="0" err="1" smtClean="0"/>
              <a:t>ir</a:t>
            </a:r>
            <a:r>
              <a:rPr lang="en-US" b="1" dirty="0" smtClean="0"/>
              <a:t> </a:t>
            </a:r>
            <a:r>
              <a:rPr lang="en-US" b="1" dirty="0" err="1" smtClean="0"/>
              <a:t>savo</a:t>
            </a:r>
            <a:r>
              <a:rPr lang="en-US" b="1" dirty="0" smtClean="0"/>
              <a:t> </a:t>
            </a:r>
            <a:r>
              <a:rPr lang="en-US" b="1" dirty="0" err="1" smtClean="0"/>
              <a:t>poelgius</a:t>
            </a:r>
            <a:endParaRPr lang="en-US" b="1" dirty="0"/>
          </a:p>
        </p:txBody>
      </p:sp>
      <p:pic>
        <p:nvPicPr>
          <p:cNvPr id="2050" name="Picture 2" descr="https://scontent.xx.fbcdn.net/v/t1.15752-9/316224664_1568556296900564_1370318375081576898_n.jpg?stp=dst-jpg_s206x206&amp;_nc_cat=101&amp;ccb=1-7&amp;_nc_sid=aee45a&amp;_nc_ohc=t7AoBkChOusAX-xXMNV&amp;_nc_ad=z-m&amp;_nc_cid=0&amp;_nc_ht=scontent.xx&amp;oh=03_AdQ48Y5Igx80PCJmWd1lTKDVdLBxbLUoXu_7yhY4NbHH-Q&amp;oe=63A26E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2" y="2208911"/>
            <a:ext cx="2605913" cy="346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content.xx.fbcdn.net/v/t1.15752-9/316148971_719879613090148_3651531809120174328_n.jpg?stp=dst-jpg_s206x206&amp;_nc_cat=100&amp;ccb=1-7&amp;_nc_sid=aee45a&amp;_nc_ohc=-fO2WOCMgw4AX_vLVak&amp;_nc_ad=z-m&amp;_nc_cid=0&amp;_nc_ht=scontent.xx&amp;oh=03_AdRlTSHDh_IqvVRV3r5NoAwEgYSLrBmQ9pT0pHjhbQkfvA&amp;oe=63A28F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659" y="1814821"/>
            <a:ext cx="2988966" cy="3972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content.xx.fbcdn.net/v/t1.15752-9/316167516_695247015162583_3322925993685328842_n.jpg?stp=dst-jpg_s206x206&amp;_nc_cat=111&amp;ccb=1-7&amp;_nc_sid=aee45a&amp;_nc_ohc=-aR8_pxEW7wAX8kZ9qk&amp;_nc_ad=z-m&amp;_nc_cid=0&amp;_nc_ht=scontent.xx&amp;oh=03_AdRFOkKOJB85xlilEUz6hWaDEhBYuCj5crUGmXAcbcSUfw&amp;oe=63A28FC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159" y="2208912"/>
            <a:ext cx="2605912" cy="346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5104" y="2154535"/>
            <a:ext cx="927201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400" b="1" dirty="0" smtClean="0">
                <a:solidFill>
                  <a:schemeClr val="tx2"/>
                </a:solidFill>
              </a:rPr>
              <a:t>Tai kaip </a:t>
            </a:r>
            <a:r>
              <a:rPr lang="lt-LT" sz="4400" b="1" dirty="0">
                <a:solidFill>
                  <a:schemeClr val="tx2"/>
                </a:solidFill>
              </a:rPr>
              <a:t>skatinti vaikų verslumą? </a:t>
            </a:r>
            <a:endParaRPr lang="en-US" sz="4400" b="1" dirty="0" smtClean="0">
              <a:solidFill>
                <a:schemeClr val="tx2"/>
              </a:solidFill>
            </a:endParaRPr>
          </a:p>
          <a:p>
            <a:pPr algn="ctr"/>
            <a:r>
              <a:rPr lang="lt-LT" sz="2800" b="1" dirty="0">
                <a:solidFill>
                  <a:schemeClr val="tx2"/>
                </a:solidFill>
              </a:rPr>
              <a:t/>
            </a:r>
            <a:br>
              <a:rPr lang="lt-LT" sz="2800" b="1" dirty="0">
                <a:solidFill>
                  <a:schemeClr val="tx2"/>
                </a:solidFill>
              </a:rPr>
            </a:br>
            <a:endParaRPr lang="lt-LT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74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656" y="3105835"/>
            <a:ext cx="84673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400" b="1" dirty="0">
                <a:solidFill>
                  <a:schemeClr val="tx2"/>
                </a:solidFill>
              </a:rPr>
              <a:t>Ogi </a:t>
            </a:r>
            <a:r>
              <a:rPr lang="lt-LT" sz="4400" b="1" dirty="0" smtClean="0">
                <a:solidFill>
                  <a:schemeClr val="tx2"/>
                </a:solidFill>
              </a:rPr>
              <a:t>paprastai</a:t>
            </a:r>
            <a:r>
              <a:rPr lang="en-US" sz="4400" b="1" dirty="0" smtClean="0">
                <a:solidFill>
                  <a:schemeClr val="tx2"/>
                </a:solidFill>
              </a:rPr>
              <a:t> </a:t>
            </a:r>
            <a:r>
              <a:rPr lang="lt-LT" sz="4400" b="1" dirty="0" smtClean="0">
                <a:solidFill>
                  <a:schemeClr val="tx2"/>
                </a:solidFill>
              </a:rPr>
              <a:t>-</a:t>
            </a:r>
            <a:r>
              <a:rPr lang="en-US" sz="4400" b="1" dirty="0" smtClean="0">
                <a:solidFill>
                  <a:schemeClr val="tx2"/>
                </a:solidFill>
              </a:rPr>
              <a:t> </a:t>
            </a:r>
            <a:r>
              <a:rPr lang="lt-LT" sz="4400" b="1" dirty="0" smtClean="0">
                <a:solidFill>
                  <a:schemeClr val="tx2"/>
                </a:solidFill>
              </a:rPr>
              <a:t>žaisti</a:t>
            </a:r>
            <a:r>
              <a:rPr lang="en-US" sz="4400" b="1" dirty="0" smtClean="0">
                <a:solidFill>
                  <a:schemeClr val="tx2"/>
                </a:solidFill>
              </a:rPr>
              <a:t>!</a:t>
            </a:r>
            <a:r>
              <a:rPr lang="lt-LT" sz="4400" b="1" dirty="0" smtClean="0">
                <a:solidFill>
                  <a:schemeClr val="tx2"/>
                </a:solidFill>
              </a:rPr>
              <a:t> </a:t>
            </a:r>
            <a:r>
              <a:rPr lang="lt-LT" sz="4400" b="1" dirty="0">
                <a:solidFill>
                  <a:schemeClr val="tx2"/>
                </a:solidFill>
              </a:rPr>
              <a:t/>
            </a:r>
            <a:br>
              <a:rPr lang="lt-LT" sz="4400" b="1" dirty="0">
                <a:solidFill>
                  <a:schemeClr val="tx2"/>
                </a:solidFill>
              </a:rPr>
            </a:b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247783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20625"/>
            <a:ext cx="10620692" cy="998876"/>
          </a:xfrm>
        </p:spPr>
        <p:txBody>
          <a:bodyPr/>
          <a:lstStyle/>
          <a:p>
            <a:pPr algn="ctr"/>
            <a:r>
              <a:rPr lang="lt-LT" b="1" dirty="0" smtClean="0"/>
              <a:t>Būkim kūrybiški, smalsūs, drąsūs ir laisvi</a:t>
            </a:r>
            <a:r>
              <a:rPr lang="en-US" b="1" dirty="0" smtClean="0"/>
              <a:t>!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141" y="2224202"/>
            <a:ext cx="5436171" cy="4077128"/>
          </a:xfrm>
          <a:prstGeom prst="rect">
            <a:avLst/>
          </a:prstGeom>
        </p:spPr>
      </p:pic>
      <p:pic>
        <p:nvPicPr>
          <p:cNvPr id="4102" name="Picture 6" descr="https://z-p3-scontent.fvno1-1.fna.fbcdn.net/v/t39.30808-6/311595154_8142037362534101_1997066955225708342_n.jpg?stp=dst-jpg_s600x600&amp;_nc_cat=100&amp;ccb=1-7&amp;_nc_sid=5cd70e&amp;_nc_ohc=__lhXW9WGgcAX8NgTIf&amp;_nc_ht=z-p3-scontent.fvno1-1.fna&amp;oh=00_AfCEtQk9syOc_9d_P6vJ7N7x5FjaD19Kto_GtPOiCWZ0_Q&amp;oe=6380765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396" y="1594380"/>
            <a:ext cx="5335664" cy="400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72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Rainbow presentation</Template>
  <TotalTime>778</TotalTime>
  <Words>152</Words>
  <Application>Microsoft Office PowerPoint</Application>
  <PresentationFormat>Widescreen</PresentationFormat>
  <Paragraphs>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Segoe Print</vt:lpstr>
      <vt:lpstr>Nature Illustration 16x9</vt:lpstr>
      <vt:lpstr>„MOKYMASIS KARTU ĮKVEPIA:  KAIP SEKASI UGDYTI VAIKŲ VERSLUMĄ?“</vt:lpstr>
      <vt:lpstr>Kodėl verslumas yra labai svarbus?</vt:lpstr>
      <vt:lpstr>Nes jis yra pagrindinis būdas, padedantis prisitaikyti prie gyvenimo</vt:lpstr>
      <vt:lpstr>Norint ugdyti vaikų verslumą, labai svarbu:</vt:lpstr>
      <vt:lpstr> Tyrinėti aplinką, pažinti ją ir mokytis sisteminti savo stebėjimus, juos apibendrinti, daryti išvadas</vt:lpstr>
      <vt:lpstr>Vienas svarbiausių verslumo veiksnių –būti kūrybiškam!</vt:lpstr>
      <vt:lpstr>  </vt:lpstr>
      <vt:lpstr>Būti kantriam. Ir...</vt:lpstr>
      <vt:lpstr>Siekiančiam savo tikslo</vt:lpstr>
      <vt:lpstr> Taip pat labai svarbu mokėti komunikuoti, pasakoti, pristatyti savo mintis bei idėjas </vt:lpstr>
      <vt:lpstr>PowerPoint Presentation</vt:lpstr>
      <vt:lpstr>PowerPoint Presentation</vt:lpstr>
      <vt:lpstr>Dirbti komandoje</vt:lpstr>
      <vt:lpstr>Skanumėlis!!!!</vt:lpstr>
      <vt:lpstr>Būti atsakingam</vt:lpstr>
      <vt:lpstr>PowerPoint Presentation</vt:lpstr>
      <vt:lpstr>PowerPoint Presentation</vt:lpstr>
      <vt:lpstr>Verslumas tai ne tik pinigų pažinimas, tai- lyderystė ir aktyvumas</vt:lpstr>
      <vt:lpstr>Taip pat labai svarbu, vertinti save ir savo poelgius</vt:lpstr>
      <vt:lpstr>PowerPoint Presentation</vt:lpstr>
      <vt:lpstr>PowerPoint Presentation</vt:lpstr>
      <vt:lpstr>Būkim kūrybiški, smalsūs, drąsūs ir laisvi!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„MOKYMASIS KARTU ĮKVEPIA:  KAIP SEKASI UGDYTI VAIKŲ VERSLUMĄ?“</dc:title>
  <dc:creator>Microsoft account</dc:creator>
  <cp:lastModifiedBy>Dell02</cp:lastModifiedBy>
  <cp:revision>41</cp:revision>
  <dcterms:created xsi:type="dcterms:W3CDTF">2022-11-16T11:00:03Z</dcterms:created>
  <dcterms:modified xsi:type="dcterms:W3CDTF">2022-11-29T10:27:42Z</dcterms:modified>
</cp:coreProperties>
</file>